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4"/>
  </p:notesMasterIdLst>
  <p:sldIdLst>
    <p:sldId id="277" r:id="rId2"/>
    <p:sldId id="282" r:id="rId3"/>
    <p:sldId id="258" r:id="rId4"/>
    <p:sldId id="412" r:id="rId5"/>
    <p:sldId id="323" r:id="rId6"/>
    <p:sldId id="321" r:id="rId7"/>
    <p:sldId id="278" r:id="rId8"/>
    <p:sldId id="279" r:id="rId9"/>
    <p:sldId id="356" r:id="rId10"/>
    <p:sldId id="355" r:id="rId11"/>
    <p:sldId id="411" r:id="rId12"/>
    <p:sldId id="295" r:id="rId13"/>
    <p:sldId id="415" r:id="rId14"/>
    <p:sldId id="359" r:id="rId15"/>
    <p:sldId id="410" r:id="rId16"/>
    <p:sldId id="417" r:id="rId17"/>
    <p:sldId id="418" r:id="rId18"/>
    <p:sldId id="413" r:id="rId19"/>
    <p:sldId id="367" r:id="rId20"/>
    <p:sldId id="337" r:id="rId21"/>
    <p:sldId id="310" r:id="rId22"/>
    <p:sldId id="419" r:id="rId23"/>
    <p:sldId id="371" r:id="rId24"/>
    <p:sldId id="304" r:id="rId25"/>
    <p:sldId id="420" r:id="rId26"/>
    <p:sldId id="422" r:id="rId27"/>
    <p:sldId id="423" r:id="rId28"/>
    <p:sldId id="414" r:id="rId29"/>
    <p:sldId id="313" r:id="rId30"/>
    <p:sldId id="293" r:id="rId31"/>
    <p:sldId id="331" r:id="rId32"/>
    <p:sldId id="292" r:id="rId33"/>
    <p:sldId id="315" r:id="rId34"/>
    <p:sldId id="294" r:id="rId35"/>
    <p:sldId id="340" r:id="rId36"/>
    <p:sldId id="421" r:id="rId37"/>
    <p:sldId id="409" r:id="rId38"/>
    <p:sldId id="354" r:id="rId39"/>
    <p:sldId id="404" r:id="rId40"/>
    <p:sldId id="334" r:id="rId41"/>
    <p:sldId id="296" r:id="rId42"/>
    <p:sldId id="332" r:id="rId43"/>
  </p:sldIdLst>
  <p:sldSz cx="9144000" cy="6858000" type="screen4x3"/>
  <p:notesSz cx="6858000" cy="9144000"/>
  <p:defaultTextStyle>
    <a:defPPr>
      <a:defRPr lang="he-I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0000CC"/>
    <a:srgbClr val="996600"/>
    <a:srgbClr val="FFFF00"/>
    <a:srgbClr val="4F81BD"/>
    <a:srgbClr val="336699"/>
    <a:srgbClr val="2AB6E2"/>
    <a:srgbClr val="AC3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031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-102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3778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eaLnBrk="1" hangingPunct="1">
              <a:defRPr sz="1200"/>
            </a:lvl1pPr>
          </a:lstStyle>
          <a:p>
            <a:pPr>
              <a:defRPr/>
            </a:pPr>
            <a:fld id="{62BE23F3-AC0A-4B74-8250-C4D90C897DFE}" type="datetimeFigureOut">
              <a:rPr lang="he-IL"/>
              <a:pPr>
                <a:defRPr/>
              </a:pPr>
              <a:t>י'/אייר/תשפ"א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he-IL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 eaLnBrk="1" hangingPunct="1">
              <a:defRPr sz="1200"/>
            </a:lvl1pPr>
          </a:lstStyle>
          <a:p>
            <a:fld id="{F2CDFFE6-4A4E-40D1-9386-4525231A300C}" type="slidenum">
              <a:rPr lang="he-IL" altLang="he-IL"/>
              <a:pPr/>
              <a:t>‹#›</a:t>
            </a:fld>
            <a:endParaRPr lang="he-IL" alt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6 Days War-08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7"/>
          <p:cNvSpPr/>
          <p:nvPr userDrawn="1"/>
        </p:nvSpPr>
        <p:spPr>
          <a:xfrm>
            <a:off x="8629650" y="6581775"/>
            <a:ext cx="395288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hangingPunct="1"/>
            <a:fld id="{AA0A4D94-5446-48C6-95BA-FC0789EC0BCF}" type="slidenum">
              <a:rPr lang="he-IL" altLang="he-IL" sz="1400">
                <a:solidFill>
                  <a:srgbClr val="D7E4BD"/>
                </a:solidFill>
                <a:latin typeface="Calibri" pitchFamily="34" charset="0"/>
              </a:rPr>
              <a:pPr algn="r" rtl="1" eaLnBrk="1" hangingPunct="1"/>
              <a:t>‹#›</a:t>
            </a:fld>
            <a:endParaRPr lang="he-IL" altLang="he-IL" sz="1400">
              <a:solidFill>
                <a:srgbClr val="D7E4BD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648575" y="6581775"/>
            <a:ext cx="904875" cy="2762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he-IL" altLang="he-IL" sz="1200" b="1" i="1">
                <a:solidFill>
                  <a:srgbClr val="D7E4BD"/>
                </a:solidFill>
                <a:latin typeface="Calibri" panose="020F0502020204030204" pitchFamily="34" charset="0"/>
              </a:rPr>
              <a:t>יוסי לנגוצקי</a:t>
            </a:r>
          </a:p>
        </p:txBody>
      </p:sp>
      <p:cxnSp>
        <p:nvCxnSpPr>
          <p:cNvPr id="5" name="Straight Connector 9"/>
          <p:cNvCxnSpPr/>
          <p:nvPr userDrawn="1"/>
        </p:nvCxnSpPr>
        <p:spPr>
          <a:xfrm rot="5400000">
            <a:off x="8489951" y="6727825"/>
            <a:ext cx="214312" cy="1587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e-IL" smtClean="0"/>
              <a:t>Click to edit Master text styles</a:t>
            </a:r>
          </a:p>
          <a:p>
            <a:pPr lvl="1"/>
            <a:r>
              <a:rPr lang="en-US" altLang="he-IL" smtClean="0"/>
              <a:t>Second level</a:t>
            </a:r>
          </a:p>
          <a:p>
            <a:pPr lvl="2"/>
            <a:r>
              <a:rPr lang="en-US" altLang="he-IL" smtClean="0"/>
              <a:t>Third level</a:t>
            </a:r>
          </a:p>
          <a:p>
            <a:pPr lvl="3"/>
            <a:r>
              <a:rPr lang="en-US" altLang="he-IL" smtClean="0"/>
              <a:t>Fourth level</a:t>
            </a:r>
          </a:p>
          <a:p>
            <a:pPr lvl="4"/>
            <a:r>
              <a:rPr lang="en-US" altLang="he-IL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0F70EE-AEFB-44A7-8A3C-2FD1984BB833}" type="datetimeFigureOut">
              <a:rPr lang="he-IL"/>
              <a:pPr>
                <a:defRPr/>
              </a:pPr>
              <a:t>י'/אייר/תשפ"א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rtl="1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75E08A2-BE46-48A8-8515-08C783889D6D}" type="slidenum">
              <a:rPr lang="he-IL" altLang="he-IL"/>
              <a:pPr/>
              <a:t>‹#›</a:t>
            </a:fld>
            <a:endParaRPr lang="he-IL" alt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ransition>
    <p:wipe dir="d"/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6 Days War-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2152650" y="546100"/>
            <a:ext cx="5132388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/>
            <a:r>
              <a:rPr lang="he-IL" altLang="he-IL" sz="3200" b="1" i="1">
                <a:solidFill>
                  <a:schemeClr val="bg1"/>
                </a:solidFill>
              </a:rPr>
              <a:t>המערכה לשחרור ירושלים</a:t>
            </a:r>
          </a:p>
          <a:p>
            <a:pPr algn="ctr" rtl="1" eaLnBrk="1" hangingPunct="1"/>
            <a:r>
              <a:rPr lang="he-IL" altLang="he-IL" sz="3200" b="1" i="1">
                <a:solidFill>
                  <a:schemeClr val="bg1"/>
                </a:solidFill>
              </a:rPr>
              <a:t>במלחמת ששת הימים</a:t>
            </a:r>
          </a:p>
          <a:p>
            <a:pPr algn="ctr" rtl="1" eaLnBrk="1" hangingPunct="1"/>
            <a:r>
              <a:rPr lang="he-IL" altLang="he-IL" sz="3200" b="1" i="1">
                <a:solidFill>
                  <a:schemeClr val="bg1"/>
                </a:solidFill>
              </a:rPr>
              <a:t>5 – 7  יוני 1967</a:t>
            </a:r>
          </a:p>
          <a:p>
            <a:pPr algn="ctr" rtl="1" eaLnBrk="1" hangingPunct="1"/>
            <a:r>
              <a:rPr lang="he-IL" altLang="he-IL" sz="2800" b="1" i="1">
                <a:solidFill>
                  <a:schemeClr val="bg1"/>
                </a:solidFill>
              </a:rPr>
              <a:t>כ"ו – כ"ח אייר תשכ"ז</a:t>
            </a:r>
          </a:p>
          <a:p>
            <a:pPr algn="ctr" rtl="1" eaLnBrk="1" hangingPunct="1"/>
            <a:endParaRPr lang="he-IL" altLang="he-IL" sz="2400" b="1">
              <a:solidFill>
                <a:schemeClr val="bg1"/>
              </a:solidFill>
            </a:endParaRPr>
          </a:p>
          <a:p>
            <a:pPr algn="ctr" rtl="1" eaLnBrk="1" hangingPunct="1"/>
            <a:endParaRPr lang="he-IL" altLang="he-IL" sz="2400" b="1">
              <a:solidFill>
                <a:schemeClr val="bg1"/>
              </a:solidFill>
            </a:endParaRPr>
          </a:p>
          <a:p>
            <a:pPr algn="ctr" rtl="1" eaLnBrk="1" hangingPunct="1"/>
            <a:endParaRPr lang="he-IL" altLang="he-IL" sz="2400" b="1">
              <a:solidFill>
                <a:schemeClr val="bg1"/>
              </a:solidFill>
            </a:endParaRPr>
          </a:p>
          <a:p>
            <a:pPr algn="ctr" rtl="1" eaLnBrk="1" hangingPunct="1"/>
            <a:r>
              <a:rPr lang="he-IL" altLang="he-IL" sz="2400" b="1">
                <a:solidFill>
                  <a:schemeClr val="bg1"/>
                </a:solidFill>
              </a:rPr>
              <a:t>יוסי לנגוצקי (אל"מ, מיל.)</a:t>
            </a:r>
          </a:p>
          <a:p>
            <a:pPr algn="ctr" rtl="1" eaLnBrk="1" hangingPunct="1"/>
            <a:r>
              <a:rPr lang="he-IL" altLang="he-IL" sz="2000" b="1">
                <a:solidFill>
                  <a:schemeClr val="bg1"/>
                </a:solidFill>
              </a:rPr>
              <a:t>מפקד הסיירת הירושלמית במלחמת ששת הימים</a:t>
            </a:r>
          </a:p>
          <a:p>
            <a:pPr algn="ctr" rtl="1" eaLnBrk="1" hangingPunct="1"/>
            <a:r>
              <a:rPr lang="he-IL" altLang="he-IL" sz="2000" b="1">
                <a:solidFill>
                  <a:schemeClr val="bg1"/>
                </a:solidFill>
              </a:rPr>
              <a:t>2021</a:t>
            </a:r>
          </a:p>
          <a:p>
            <a:pPr algn="ctr" rtl="1" eaLnBrk="1" hangingPunct="1"/>
            <a:endParaRPr lang="he-IL" altLang="he-IL" sz="2400" b="1">
              <a:solidFill>
                <a:schemeClr val="bg1"/>
              </a:solidFill>
            </a:endParaRPr>
          </a:p>
          <a:p>
            <a:pPr algn="ctr" rtl="1" eaLnBrk="1" hangingPunct="1"/>
            <a:endParaRPr lang="he-IL" altLang="he-IL" sz="2400" b="1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94288" y="6550025"/>
            <a:ext cx="3221037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hangingPunct="1">
              <a:defRPr/>
            </a:pPr>
            <a:r>
              <a:rPr lang="he-IL" sz="1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2021  © כל הזכויות שמורות ליוסי </a:t>
            </a:r>
            <a:r>
              <a:rPr lang="he-IL" sz="14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לנגוצקי</a:t>
            </a:r>
            <a:endParaRPr lang="he-IL" sz="1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/>
          <p:cNvSpPr/>
          <p:nvPr/>
        </p:nvSpPr>
        <p:spPr>
          <a:xfrm>
            <a:off x="3017838" y="5435600"/>
            <a:ext cx="5046662" cy="7540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081088" y="249238"/>
            <a:ext cx="7824787" cy="676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1242815" y="403225"/>
            <a:ext cx="73741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2400" b="1" i="1" dirty="0"/>
              <a:t>חטיבת חי"ר (מחוז) 16 (מילואים) – </a:t>
            </a:r>
            <a:r>
              <a:rPr lang="he-IL" altLang="he-IL" sz="2400" b="1" i="1" dirty="0" smtClean="0"/>
              <a:t>"החטיבה הירושלמית"</a:t>
            </a:r>
            <a:endParaRPr lang="he-IL" altLang="he-IL" sz="2400" b="1" i="1" dirty="0"/>
          </a:p>
        </p:txBody>
      </p:sp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1330325" y="1176338"/>
            <a:ext cx="7286625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b="1" dirty="0"/>
              <a:t>מח"ט אל"מ אליעזר אמיתי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endParaRPr lang="he-IL" altLang="he-IL" b="1" dirty="0"/>
          </a:p>
          <a:p>
            <a:pPr marL="342900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b="1" dirty="0"/>
              <a:t>חטיבת חי"ר</a:t>
            </a:r>
          </a:p>
          <a:p>
            <a:pPr marL="800100" lvl="1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b="1" dirty="0"/>
              <a:t>4 גדודי חי"ר 62, 68, 161, 163</a:t>
            </a:r>
          </a:p>
          <a:p>
            <a:pPr marL="800100" lvl="1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b="1" dirty="0"/>
              <a:t>הסיירת הירושלמית</a:t>
            </a:r>
          </a:p>
          <a:p>
            <a:pPr marL="800100" lvl="1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b="1" dirty="0"/>
              <a:t>ת"פ:</a:t>
            </a:r>
          </a:p>
          <a:p>
            <a:pPr marL="1143000" lvl="2" indent="-2286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sz="1400" b="1" dirty="0"/>
              <a:t>פלוגת הטנקים הירושלמית </a:t>
            </a:r>
            <a:r>
              <a:rPr lang="he-IL" altLang="he-IL" sz="1400" b="1" dirty="0" err="1"/>
              <a:t>גש"פ</a:t>
            </a:r>
            <a:r>
              <a:rPr lang="he-IL" altLang="he-IL" sz="1400" b="1" dirty="0"/>
              <a:t> 182</a:t>
            </a:r>
          </a:p>
          <a:p>
            <a:pPr marL="1143000" lvl="2" indent="-2286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sz="1400" b="1" dirty="0"/>
              <a:t>פלוגת הקו העירוני</a:t>
            </a:r>
          </a:p>
          <a:p>
            <a:pPr marL="1143000" lvl="2" indent="-2286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sz="1400" b="1" dirty="0"/>
              <a:t>פלוגת מובלעת הר הצופים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b="1" dirty="0"/>
              <a:t>חטיבת מחוז</a:t>
            </a:r>
          </a:p>
          <a:p>
            <a:pPr marL="800100" lvl="1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b="1" dirty="0" smtClean="0"/>
              <a:t>4 גדוד </a:t>
            </a:r>
            <a:r>
              <a:rPr lang="he-IL" altLang="he-IL" b="1" dirty="0" err="1" smtClean="0"/>
              <a:t>יחי"מ</a:t>
            </a:r>
            <a:r>
              <a:rPr lang="he-IL" altLang="he-IL" b="1" dirty="0" smtClean="0"/>
              <a:t> </a:t>
            </a:r>
            <a:r>
              <a:rPr lang="he-IL" altLang="he-IL" b="1" dirty="0"/>
              <a:t>– 953, 954, 962, 963</a:t>
            </a:r>
          </a:p>
          <a:p>
            <a:pPr marL="800100" lvl="1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endParaRPr lang="he-IL" altLang="he-IL" b="1" dirty="0"/>
          </a:p>
          <a:p>
            <a:pPr marL="342900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b="1" dirty="0"/>
              <a:t>ועוד יחידות חטיבתיות.</a:t>
            </a:r>
          </a:p>
        </p:txBody>
      </p:sp>
      <p:sp>
        <p:nvSpPr>
          <p:cNvPr id="13318" name="תיבת טקסט 5"/>
          <p:cNvSpPr txBox="1">
            <a:spLocks noChangeArrowheads="1"/>
          </p:cNvSpPr>
          <p:nvPr/>
        </p:nvSpPr>
        <p:spPr bwMode="auto">
          <a:xfrm>
            <a:off x="3114675" y="5497513"/>
            <a:ext cx="48291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he-IL" altLang="he-IL" b="1" dirty="0">
                <a:solidFill>
                  <a:srgbClr val="6600CC"/>
                </a:solidFill>
              </a:rPr>
              <a:t>המשימה: הגנה על מרחב ירושלים</a:t>
            </a:r>
          </a:p>
          <a:p>
            <a:pPr algn="r"/>
            <a:r>
              <a:rPr lang="he-IL" altLang="en-US" b="1" dirty="0">
                <a:solidFill>
                  <a:srgbClr val="6600CC"/>
                </a:solidFill>
              </a:rPr>
              <a:t>בפרט על מובלעת הר הצופים. כוננות לתקיפות נגד</a:t>
            </a:r>
            <a:endParaRPr lang="en-US" altLang="en-US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02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02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02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24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מפה כללית-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791" y="0"/>
            <a:ext cx="6743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1162050" y="5026025"/>
            <a:ext cx="2838450" cy="18319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14340" name="Rectangle 22"/>
          <p:cNvSpPr>
            <a:spLocks noChangeArrowheads="1"/>
          </p:cNvSpPr>
          <p:nvPr/>
        </p:nvSpPr>
        <p:spPr bwMode="auto">
          <a:xfrm>
            <a:off x="1270000" y="5119688"/>
            <a:ext cx="26733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/>
            <a:r>
              <a:rPr lang="he-IL" altLang="he-IL" sz="2400" b="1"/>
              <a:t>מפת היערכות</a:t>
            </a:r>
          </a:p>
          <a:p>
            <a:pPr algn="ctr" rtl="1" eaLnBrk="1" hangingPunct="1"/>
            <a:r>
              <a:rPr lang="he-IL" altLang="he-IL" sz="2400" b="1"/>
              <a:t>צבא ירדן וצה"ל מרחב ירושלים</a:t>
            </a:r>
          </a:p>
          <a:p>
            <a:pPr algn="ctr" rtl="1" eaLnBrk="1" hangingPunct="1"/>
            <a:r>
              <a:rPr lang="he-IL" altLang="he-IL" sz="2400" b="1"/>
              <a:t>6 יוני 1967 07:00</a:t>
            </a:r>
          </a:p>
        </p:txBody>
      </p:sp>
      <p:sp>
        <p:nvSpPr>
          <p:cNvPr id="31" name="Oval 30"/>
          <p:cNvSpPr/>
          <p:nvPr/>
        </p:nvSpPr>
        <p:spPr>
          <a:xfrm>
            <a:off x="1152525" y="214313"/>
            <a:ext cx="4048125" cy="18399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2" name="Rectangle 31"/>
          <p:cNvSpPr/>
          <p:nvPr/>
        </p:nvSpPr>
        <p:spPr>
          <a:xfrm>
            <a:off x="3122613" y="95250"/>
            <a:ext cx="357187" cy="249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14343" name="Rectangle 22"/>
          <p:cNvSpPr>
            <a:spLocks noChangeArrowheads="1"/>
          </p:cNvSpPr>
          <p:nvPr/>
        </p:nvSpPr>
        <p:spPr bwMode="auto">
          <a:xfrm>
            <a:off x="3111500" y="47625"/>
            <a:ext cx="344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/>
            <a:r>
              <a:rPr lang="en-US" altLang="he-IL" sz="1400" b="1"/>
              <a:t>II</a:t>
            </a:r>
          </a:p>
          <a:p>
            <a:pPr algn="ctr" rtl="1" eaLnBrk="1" hangingPunct="1"/>
            <a:r>
              <a:rPr lang="en-US" altLang="he-IL" sz="1400" b="1"/>
              <a:t>9</a:t>
            </a:r>
            <a:endParaRPr lang="he-IL" altLang="he-IL" sz="1400" b="1"/>
          </a:p>
        </p:txBody>
      </p:sp>
      <p:sp>
        <p:nvSpPr>
          <p:cNvPr id="34" name="Oval 33"/>
          <p:cNvSpPr/>
          <p:nvPr/>
        </p:nvSpPr>
        <p:spPr>
          <a:xfrm>
            <a:off x="5451475" y="1044575"/>
            <a:ext cx="1281113" cy="1568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7" name="Rectangle 36"/>
          <p:cNvSpPr/>
          <p:nvPr/>
        </p:nvSpPr>
        <p:spPr>
          <a:xfrm>
            <a:off x="6353175" y="1139825"/>
            <a:ext cx="355600" cy="249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14346" name="Rectangle 22"/>
          <p:cNvSpPr>
            <a:spLocks noChangeArrowheads="1"/>
          </p:cNvSpPr>
          <p:nvPr/>
        </p:nvSpPr>
        <p:spPr bwMode="auto">
          <a:xfrm>
            <a:off x="6342063" y="1092200"/>
            <a:ext cx="3444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/>
            <a:r>
              <a:rPr lang="en-US" altLang="he-IL" sz="1400" b="1"/>
              <a:t>II</a:t>
            </a:r>
          </a:p>
          <a:p>
            <a:pPr algn="ctr" rtl="1" eaLnBrk="1" hangingPunct="1"/>
            <a:r>
              <a:rPr lang="en-US" altLang="he-IL" sz="1400" b="1"/>
              <a:t>4</a:t>
            </a:r>
            <a:endParaRPr lang="he-IL" altLang="he-IL" sz="1400" b="1"/>
          </a:p>
        </p:txBody>
      </p:sp>
      <p:sp>
        <p:nvSpPr>
          <p:cNvPr id="39" name="Oval 38"/>
          <p:cNvSpPr/>
          <p:nvPr/>
        </p:nvSpPr>
        <p:spPr>
          <a:xfrm rot="19265974">
            <a:off x="5748338" y="2576513"/>
            <a:ext cx="676275" cy="927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40" name="Rectangle 39"/>
          <p:cNvSpPr/>
          <p:nvPr/>
        </p:nvSpPr>
        <p:spPr>
          <a:xfrm>
            <a:off x="6281738" y="3230563"/>
            <a:ext cx="254000" cy="255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44" name="Freeform 43"/>
          <p:cNvSpPr/>
          <p:nvPr/>
        </p:nvSpPr>
        <p:spPr>
          <a:xfrm>
            <a:off x="5846763" y="3609975"/>
            <a:ext cx="993775" cy="2609850"/>
          </a:xfrm>
          <a:custGeom>
            <a:avLst/>
            <a:gdLst>
              <a:gd name="connsiteX0" fmla="*/ 260606 w 994031"/>
              <a:gd name="connsiteY0" fmla="*/ 19050 h 2609850"/>
              <a:gd name="connsiteX1" fmla="*/ 441581 w 994031"/>
              <a:gd name="connsiteY1" fmla="*/ 0 h 2609850"/>
              <a:gd name="connsiteX2" fmla="*/ 536831 w 994031"/>
              <a:gd name="connsiteY2" fmla="*/ 19050 h 2609850"/>
              <a:gd name="connsiteX3" fmla="*/ 641606 w 994031"/>
              <a:gd name="connsiteY3" fmla="*/ 228600 h 2609850"/>
              <a:gd name="connsiteX4" fmla="*/ 708281 w 994031"/>
              <a:gd name="connsiteY4" fmla="*/ 485775 h 2609850"/>
              <a:gd name="connsiteX5" fmla="*/ 746381 w 994031"/>
              <a:gd name="connsiteY5" fmla="*/ 942975 h 2609850"/>
              <a:gd name="connsiteX6" fmla="*/ 822581 w 994031"/>
              <a:gd name="connsiteY6" fmla="*/ 1343025 h 2609850"/>
              <a:gd name="connsiteX7" fmla="*/ 870206 w 994031"/>
              <a:gd name="connsiteY7" fmla="*/ 1762125 h 2609850"/>
              <a:gd name="connsiteX8" fmla="*/ 955931 w 994031"/>
              <a:gd name="connsiteY8" fmla="*/ 2047875 h 2609850"/>
              <a:gd name="connsiteX9" fmla="*/ 994031 w 994031"/>
              <a:gd name="connsiteY9" fmla="*/ 2419350 h 2609850"/>
              <a:gd name="connsiteX10" fmla="*/ 955931 w 994031"/>
              <a:gd name="connsiteY10" fmla="*/ 2562225 h 2609850"/>
              <a:gd name="connsiteX11" fmla="*/ 746381 w 994031"/>
              <a:gd name="connsiteY11" fmla="*/ 2600325 h 2609850"/>
              <a:gd name="connsiteX12" fmla="*/ 508256 w 994031"/>
              <a:gd name="connsiteY12" fmla="*/ 2609850 h 2609850"/>
              <a:gd name="connsiteX13" fmla="*/ 422531 w 994031"/>
              <a:gd name="connsiteY13" fmla="*/ 2524125 h 2609850"/>
              <a:gd name="connsiteX14" fmla="*/ 413006 w 994031"/>
              <a:gd name="connsiteY14" fmla="*/ 2381250 h 2609850"/>
              <a:gd name="connsiteX15" fmla="*/ 413006 w 994031"/>
              <a:gd name="connsiteY15" fmla="*/ 2200275 h 2609850"/>
              <a:gd name="connsiteX16" fmla="*/ 451106 w 994031"/>
              <a:gd name="connsiteY16" fmla="*/ 1990725 h 2609850"/>
              <a:gd name="connsiteX17" fmla="*/ 565406 w 994031"/>
              <a:gd name="connsiteY17" fmla="*/ 1895475 h 2609850"/>
              <a:gd name="connsiteX18" fmla="*/ 670181 w 994031"/>
              <a:gd name="connsiteY18" fmla="*/ 1714500 h 2609850"/>
              <a:gd name="connsiteX19" fmla="*/ 489206 w 994031"/>
              <a:gd name="connsiteY19" fmla="*/ 1628775 h 2609850"/>
              <a:gd name="connsiteX20" fmla="*/ 317756 w 994031"/>
              <a:gd name="connsiteY20" fmla="*/ 1514475 h 2609850"/>
              <a:gd name="connsiteX21" fmla="*/ 193931 w 994031"/>
              <a:gd name="connsiteY21" fmla="*/ 1409700 h 2609850"/>
              <a:gd name="connsiteX22" fmla="*/ 136781 w 994031"/>
              <a:gd name="connsiteY22" fmla="*/ 1238250 h 2609850"/>
              <a:gd name="connsiteX23" fmla="*/ 165356 w 994031"/>
              <a:gd name="connsiteY23" fmla="*/ 942975 h 2609850"/>
              <a:gd name="connsiteX24" fmla="*/ 146306 w 994031"/>
              <a:gd name="connsiteY24" fmla="*/ 647700 h 2609850"/>
              <a:gd name="connsiteX25" fmla="*/ 89156 w 994031"/>
              <a:gd name="connsiteY25" fmla="*/ 571500 h 2609850"/>
              <a:gd name="connsiteX26" fmla="*/ 3431 w 994031"/>
              <a:gd name="connsiteY26" fmla="*/ 390525 h 2609850"/>
              <a:gd name="connsiteX27" fmla="*/ 12956 w 994031"/>
              <a:gd name="connsiteY27" fmla="*/ 361950 h 2609850"/>
              <a:gd name="connsiteX28" fmla="*/ 32006 w 994031"/>
              <a:gd name="connsiteY28" fmla="*/ 152400 h 2609850"/>
              <a:gd name="connsiteX29" fmla="*/ 260606 w 994031"/>
              <a:gd name="connsiteY29" fmla="*/ 19050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94031" h="2609850">
                <a:moveTo>
                  <a:pt x="260606" y="19050"/>
                </a:moveTo>
                <a:lnTo>
                  <a:pt x="441581" y="0"/>
                </a:lnTo>
                <a:lnTo>
                  <a:pt x="536831" y="19050"/>
                </a:lnTo>
                <a:lnTo>
                  <a:pt x="641606" y="228600"/>
                </a:lnTo>
                <a:lnTo>
                  <a:pt x="708281" y="485775"/>
                </a:lnTo>
                <a:lnTo>
                  <a:pt x="746381" y="942975"/>
                </a:lnTo>
                <a:lnTo>
                  <a:pt x="822581" y="1343025"/>
                </a:lnTo>
                <a:lnTo>
                  <a:pt x="870206" y="1762125"/>
                </a:lnTo>
                <a:lnTo>
                  <a:pt x="955931" y="2047875"/>
                </a:lnTo>
                <a:lnTo>
                  <a:pt x="994031" y="2419350"/>
                </a:lnTo>
                <a:lnTo>
                  <a:pt x="955931" y="2562225"/>
                </a:lnTo>
                <a:lnTo>
                  <a:pt x="746381" y="2600325"/>
                </a:lnTo>
                <a:cubicBezTo>
                  <a:pt x="667011" y="2603632"/>
                  <a:pt x="587694" y="2609850"/>
                  <a:pt x="508256" y="2609850"/>
                </a:cubicBezTo>
                <a:lnTo>
                  <a:pt x="422531" y="2524125"/>
                </a:lnTo>
                <a:lnTo>
                  <a:pt x="413006" y="2381250"/>
                </a:lnTo>
                <a:lnTo>
                  <a:pt x="413006" y="2200275"/>
                </a:lnTo>
                <a:cubicBezTo>
                  <a:pt x="442010" y="1987579"/>
                  <a:pt x="371085" y="1990725"/>
                  <a:pt x="451106" y="1990725"/>
                </a:cubicBezTo>
                <a:lnTo>
                  <a:pt x="565406" y="1895475"/>
                </a:lnTo>
                <a:lnTo>
                  <a:pt x="670181" y="1714500"/>
                </a:lnTo>
                <a:lnTo>
                  <a:pt x="489206" y="1628775"/>
                </a:lnTo>
                <a:lnTo>
                  <a:pt x="317756" y="1514475"/>
                </a:lnTo>
                <a:lnTo>
                  <a:pt x="193931" y="1409700"/>
                </a:lnTo>
                <a:cubicBezTo>
                  <a:pt x="134551" y="1251354"/>
                  <a:pt x="136781" y="1311554"/>
                  <a:pt x="136781" y="1238250"/>
                </a:cubicBezTo>
                <a:lnTo>
                  <a:pt x="165356" y="942975"/>
                </a:lnTo>
                <a:lnTo>
                  <a:pt x="146306" y="647700"/>
                </a:lnTo>
                <a:cubicBezTo>
                  <a:pt x="87090" y="578614"/>
                  <a:pt x="89156" y="610297"/>
                  <a:pt x="89156" y="571500"/>
                </a:cubicBezTo>
                <a:cubicBezTo>
                  <a:pt x="60581" y="511175"/>
                  <a:pt x="26243" y="453257"/>
                  <a:pt x="3431" y="390525"/>
                </a:cubicBezTo>
                <a:cubicBezTo>
                  <a:pt x="0" y="381089"/>
                  <a:pt x="12956" y="361950"/>
                  <a:pt x="12956" y="361950"/>
                </a:cubicBezTo>
                <a:lnTo>
                  <a:pt x="32006" y="152400"/>
                </a:lnTo>
                <a:lnTo>
                  <a:pt x="260606" y="1905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45" name="Rectangle 44"/>
          <p:cNvSpPr/>
          <p:nvPr/>
        </p:nvSpPr>
        <p:spPr>
          <a:xfrm>
            <a:off x="6526213" y="4792663"/>
            <a:ext cx="304800" cy="198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14351" name="Rectangle 22"/>
          <p:cNvSpPr>
            <a:spLocks noChangeArrowheads="1"/>
          </p:cNvSpPr>
          <p:nvPr/>
        </p:nvSpPr>
        <p:spPr bwMode="auto">
          <a:xfrm>
            <a:off x="6411913" y="4754563"/>
            <a:ext cx="5095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en-US" altLang="he-IL" sz="1400" b="1"/>
              <a:t>II 8</a:t>
            </a:r>
            <a:endParaRPr lang="he-IL" altLang="he-IL" sz="1400" b="1"/>
          </a:p>
        </p:txBody>
      </p:sp>
      <p:sp>
        <p:nvSpPr>
          <p:cNvPr id="14352" name="Rectangle 22"/>
          <p:cNvSpPr>
            <a:spLocks noChangeArrowheads="1"/>
          </p:cNvSpPr>
          <p:nvPr/>
        </p:nvSpPr>
        <p:spPr bwMode="auto">
          <a:xfrm>
            <a:off x="6135688" y="3192463"/>
            <a:ext cx="5095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en-US" altLang="he-IL" sz="1400" b="1"/>
              <a:t>II 2</a:t>
            </a:r>
            <a:endParaRPr lang="he-IL" altLang="he-IL" sz="1400" b="1"/>
          </a:p>
        </p:txBody>
      </p:sp>
      <p:sp>
        <p:nvSpPr>
          <p:cNvPr id="48" name="Freeform 47"/>
          <p:cNvSpPr/>
          <p:nvPr/>
        </p:nvSpPr>
        <p:spPr>
          <a:xfrm>
            <a:off x="4725988" y="6257925"/>
            <a:ext cx="1503362" cy="606425"/>
          </a:xfrm>
          <a:custGeom>
            <a:avLst/>
            <a:gdLst>
              <a:gd name="connsiteX0" fmla="*/ 1365471 w 1503266"/>
              <a:gd name="connsiteY0" fmla="*/ 593766 h 605642"/>
              <a:gd name="connsiteX1" fmla="*/ 1448598 w 1503266"/>
              <a:gd name="connsiteY1" fmla="*/ 463138 h 605642"/>
              <a:gd name="connsiteX2" fmla="*/ 1484224 w 1503266"/>
              <a:gd name="connsiteY2" fmla="*/ 285008 h 605642"/>
              <a:gd name="connsiteX3" fmla="*/ 1460474 w 1503266"/>
              <a:gd name="connsiteY3" fmla="*/ 142504 h 605642"/>
              <a:gd name="connsiteX4" fmla="*/ 1365471 w 1503266"/>
              <a:gd name="connsiteY4" fmla="*/ 47501 h 605642"/>
              <a:gd name="connsiteX5" fmla="*/ 1199216 w 1503266"/>
              <a:gd name="connsiteY5" fmla="*/ 0 h 605642"/>
              <a:gd name="connsiteX6" fmla="*/ 1068588 w 1503266"/>
              <a:gd name="connsiteY6" fmla="*/ 0 h 605642"/>
              <a:gd name="connsiteX7" fmla="*/ 937959 w 1503266"/>
              <a:gd name="connsiteY7" fmla="*/ 71252 h 605642"/>
              <a:gd name="connsiteX8" fmla="*/ 937959 w 1503266"/>
              <a:gd name="connsiteY8" fmla="*/ 213756 h 605642"/>
              <a:gd name="connsiteX9" fmla="*/ 902333 w 1503266"/>
              <a:gd name="connsiteY9" fmla="*/ 380010 h 605642"/>
              <a:gd name="connsiteX10" fmla="*/ 783580 w 1503266"/>
              <a:gd name="connsiteY10" fmla="*/ 403761 h 605642"/>
              <a:gd name="connsiteX11" fmla="*/ 664827 w 1503266"/>
              <a:gd name="connsiteY11" fmla="*/ 403761 h 605642"/>
              <a:gd name="connsiteX12" fmla="*/ 486697 w 1503266"/>
              <a:gd name="connsiteY12" fmla="*/ 320634 h 605642"/>
              <a:gd name="connsiteX13" fmla="*/ 284816 w 1503266"/>
              <a:gd name="connsiteY13" fmla="*/ 142504 h 605642"/>
              <a:gd name="connsiteX14" fmla="*/ 142312 w 1503266"/>
              <a:gd name="connsiteY14" fmla="*/ 130629 h 605642"/>
              <a:gd name="connsiteX15" fmla="*/ 11684 w 1503266"/>
              <a:gd name="connsiteY15" fmla="*/ 190005 h 605642"/>
              <a:gd name="connsiteX16" fmla="*/ 11684 w 1503266"/>
              <a:gd name="connsiteY16" fmla="*/ 380010 h 605642"/>
              <a:gd name="connsiteX17" fmla="*/ 94811 w 1503266"/>
              <a:gd name="connsiteY17" fmla="*/ 605642 h 605642"/>
              <a:gd name="connsiteX18" fmla="*/ 1365471 w 1503266"/>
              <a:gd name="connsiteY18" fmla="*/ 593766 h 60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03266" h="605642">
                <a:moveTo>
                  <a:pt x="1365471" y="593766"/>
                </a:moveTo>
                <a:cubicBezTo>
                  <a:pt x="1450868" y="471770"/>
                  <a:pt x="1448598" y="523332"/>
                  <a:pt x="1448598" y="463138"/>
                </a:cubicBezTo>
                <a:lnTo>
                  <a:pt x="1484224" y="285008"/>
                </a:lnTo>
                <a:cubicBezTo>
                  <a:pt x="1471842" y="148804"/>
                  <a:pt x="1503266" y="185296"/>
                  <a:pt x="1460474" y="142504"/>
                </a:cubicBezTo>
                <a:cubicBezTo>
                  <a:pt x="1374739" y="44522"/>
                  <a:pt x="1419425" y="47501"/>
                  <a:pt x="1365471" y="47501"/>
                </a:cubicBezTo>
                <a:lnTo>
                  <a:pt x="1199216" y="0"/>
                </a:lnTo>
                <a:lnTo>
                  <a:pt x="1068588" y="0"/>
                </a:lnTo>
                <a:lnTo>
                  <a:pt x="937959" y="71252"/>
                </a:lnTo>
                <a:lnTo>
                  <a:pt x="937959" y="213756"/>
                </a:lnTo>
                <a:cubicBezTo>
                  <a:pt x="913358" y="373668"/>
                  <a:pt x="951026" y="331321"/>
                  <a:pt x="902333" y="380010"/>
                </a:cubicBezTo>
                <a:lnTo>
                  <a:pt x="783580" y="403761"/>
                </a:lnTo>
                <a:lnTo>
                  <a:pt x="664827" y="403761"/>
                </a:lnTo>
                <a:cubicBezTo>
                  <a:pt x="495032" y="318864"/>
                  <a:pt x="560532" y="320634"/>
                  <a:pt x="486697" y="320634"/>
                </a:cubicBezTo>
                <a:lnTo>
                  <a:pt x="284816" y="142504"/>
                </a:lnTo>
                <a:cubicBezTo>
                  <a:pt x="150246" y="130271"/>
                  <a:pt x="197910" y="130629"/>
                  <a:pt x="142312" y="130629"/>
                </a:cubicBezTo>
                <a:cubicBezTo>
                  <a:pt x="0" y="156503"/>
                  <a:pt x="11684" y="110123"/>
                  <a:pt x="11684" y="190005"/>
                </a:cubicBezTo>
                <a:lnTo>
                  <a:pt x="11684" y="380010"/>
                </a:lnTo>
                <a:lnTo>
                  <a:pt x="94811" y="605642"/>
                </a:lnTo>
                <a:lnTo>
                  <a:pt x="1365471" y="593766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49" name="Rectangle 48"/>
          <p:cNvSpPr/>
          <p:nvPr/>
        </p:nvSpPr>
        <p:spPr>
          <a:xfrm>
            <a:off x="5956300" y="6588125"/>
            <a:ext cx="304800" cy="198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14355" name="Rectangle 22"/>
          <p:cNvSpPr>
            <a:spLocks noChangeArrowheads="1"/>
          </p:cNvSpPr>
          <p:nvPr/>
        </p:nvSpPr>
        <p:spPr bwMode="auto">
          <a:xfrm>
            <a:off x="5724525" y="6550025"/>
            <a:ext cx="627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en-US" altLang="he-IL" sz="1400" b="1"/>
              <a:t>II 39</a:t>
            </a:r>
            <a:endParaRPr lang="he-IL" altLang="he-IL" sz="1400" b="1"/>
          </a:p>
        </p:txBody>
      </p:sp>
      <p:cxnSp>
        <p:nvCxnSpPr>
          <p:cNvPr id="52" name="Straight Connector 51"/>
          <p:cNvCxnSpPr/>
          <p:nvPr/>
        </p:nvCxnSpPr>
        <p:spPr>
          <a:xfrm rot="5400000" flipH="1" flipV="1">
            <a:off x="4268787" y="149226"/>
            <a:ext cx="2411413" cy="21129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 rot="18934917">
            <a:off x="5973763" y="320675"/>
            <a:ext cx="415925" cy="225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14358" name="Rectangle 53"/>
          <p:cNvSpPr>
            <a:spLocks noChangeArrowheads="1"/>
          </p:cNvSpPr>
          <p:nvPr/>
        </p:nvSpPr>
        <p:spPr bwMode="auto">
          <a:xfrm rot="-3573814">
            <a:off x="5995194" y="251619"/>
            <a:ext cx="339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en-US" altLang="he-IL" b="1"/>
              <a:t>X</a:t>
            </a:r>
            <a:endParaRPr lang="he-IL" altLang="he-IL"/>
          </a:p>
        </p:txBody>
      </p:sp>
      <p:sp>
        <p:nvSpPr>
          <p:cNvPr id="14359" name="Rectangle 54"/>
          <p:cNvSpPr>
            <a:spLocks noChangeArrowheads="1"/>
          </p:cNvSpPr>
          <p:nvPr/>
        </p:nvSpPr>
        <p:spPr bwMode="auto">
          <a:xfrm>
            <a:off x="6175375" y="382588"/>
            <a:ext cx="31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/>
              <a:t>3</a:t>
            </a:r>
            <a:endParaRPr lang="he-IL" altLang="he-IL"/>
          </a:p>
        </p:txBody>
      </p:sp>
      <p:sp>
        <p:nvSpPr>
          <p:cNvPr id="14360" name="Rectangle 55"/>
          <p:cNvSpPr>
            <a:spLocks noChangeArrowheads="1"/>
          </p:cNvSpPr>
          <p:nvPr/>
        </p:nvSpPr>
        <p:spPr bwMode="auto">
          <a:xfrm>
            <a:off x="5807075" y="144463"/>
            <a:ext cx="31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/>
              <a:t>2</a:t>
            </a:r>
            <a:endParaRPr lang="he-IL" altLang="he-IL"/>
          </a:p>
        </p:txBody>
      </p:sp>
      <p:sp>
        <p:nvSpPr>
          <p:cNvPr id="60" name="Freeform 59"/>
          <p:cNvSpPr/>
          <p:nvPr/>
        </p:nvSpPr>
        <p:spPr>
          <a:xfrm>
            <a:off x="5664200" y="6186488"/>
            <a:ext cx="1484313" cy="665162"/>
          </a:xfrm>
          <a:custGeom>
            <a:avLst/>
            <a:gdLst>
              <a:gd name="connsiteX0" fmla="*/ 0 w 1484416"/>
              <a:gd name="connsiteY0" fmla="*/ 0 h 665018"/>
              <a:gd name="connsiteX1" fmla="*/ 522515 w 1484416"/>
              <a:gd name="connsiteY1" fmla="*/ 23751 h 665018"/>
              <a:gd name="connsiteX2" fmla="*/ 1484416 w 1484416"/>
              <a:gd name="connsiteY2" fmla="*/ 665018 h 665018"/>
              <a:gd name="connsiteX3" fmla="*/ 1484416 w 1484416"/>
              <a:gd name="connsiteY3" fmla="*/ 665018 h 66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4416" h="665018">
                <a:moveTo>
                  <a:pt x="0" y="0"/>
                </a:moveTo>
                <a:lnTo>
                  <a:pt x="522515" y="23751"/>
                </a:lnTo>
                <a:lnTo>
                  <a:pt x="1484416" y="665018"/>
                </a:lnTo>
                <a:lnTo>
                  <a:pt x="1484416" y="665018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61" name="Rectangle 60"/>
          <p:cNvSpPr/>
          <p:nvPr/>
        </p:nvSpPr>
        <p:spPr>
          <a:xfrm rot="18934917">
            <a:off x="6673850" y="6564313"/>
            <a:ext cx="415925" cy="225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14363" name="Rectangle 61"/>
          <p:cNvSpPr>
            <a:spLocks noChangeArrowheads="1"/>
          </p:cNvSpPr>
          <p:nvPr/>
        </p:nvSpPr>
        <p:spPr bwMode="auto">
          <a:xfrm rot="2214177">
            <a:off x="6696075" y="6472238"/>
            <a:ext cx="339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en-US" altLang="he-IL" b="1"/>
              <a:t>X</a:t>
            </a:r>
            <a:endParaRPr lang="he-IL" altLang="he-IL"/>
          </a:p>
        </p:txBody>
      </p:sp>
      <p:sp>
        <p:nvSpPr>
          <p:cNvPr id="14364" name="Rectangle 62"/>
          <p:cNvSpPr>
            <a:spLocks noChangeArrowheads="1"/>
          </p:cNvSpPr>
          <p:nvPr/>
        </p:nvSpPr>
        <p:spPr bwMode="auto">
          <a:xfrm>
            <a:off x="6864350" y="629285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/>
              <a:t>3</a:t>
            </a:r>
            <a:endParaRPr lang="he-IL" altLang="he-IL"/>
          </a:p>
        </p:txBody>
      </p:sp>
      <p:sp>
        <p:nvSpPr>
          <p:cNvPr id="14365" name="Rectangle 63"/>
          <p:cNvSpPr>
            <a:spLocks noChangeArrowheads="1"/>
          </p:cNvSpPr>
          <p:nvPr/>
        </p:nvSpPr>
        <p:spPr bwMode="auto">
          <a:xfrm>
            <a:off x="6392863" y="6583363"/>
            <a:ext cx="439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/>
              <a:t>29</a:t>
            </a:r>
            <a:endParaRPr lang="he-IL" altLang="he-IL"/>
          </a:p>
        </p:txBody>
      </p:sp>
      <p:sp>
        <p:nvSpPr>
          <p:cNvPr id="65" name="Freeform 64"/>
          <p:cNvSpPr/>
          <p:nvPr/>
        </p:nvSpPr>
        <p:spPr>
          <a:xfrm>
            <a:off x="6780213" y="3503613"/>
            <a:ext cx="938212" cy="2944812"/>
          </a:xfrm>
          <a:custGeom>
            <a:avLst/>
            <a:gdLst>
              <a:gd name="connsiteX0" fmla="*/ 926275 w 938150"/>
              <a:gd name="connsiteY0" fmla="*/ 0 h 2945080"/>
              <a:gd name="connsiteX1" fmla="*/ 0 w 938150"/>
              <a:gd name="connsiteY1" fmla="*/ 1650670 h 2945080"/>
              <a:gd name="connsiteX2" fmla="*/ 938150 w 938150"/>
              <a:gd name="connsiteY2" fmla="*/ 2945080 h 2945080"/>
              <a:gd name="connsiteX3" fmla="*/ 938150 w 938150"/>
              <a:gd name="connsiteY3" fmla="*/ 2933205 h 294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150" h="2945080">
                <a:moveTo>
                  <a:pt x="926275" y="0"/>
                </a:moveTo>
                <a:lnTo>
                  <a:pt x="0" y="1650670"/>
                </a:lnTo>
                <a:lnTo>
                  <a:pt x="938150" y="2945080"/>
                </a:lnTo>
                <a:lnTo>
                  <a:pt x="938150" y="2933205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66" name="Rectangle 65"/>
          <p:cNvSpPr/>
          <p:nvPr/>
        </p:nvSpPr>
        <p:spPr>
          <a:xfrm rot="18934917">
            <a:off x="7137400" y="4073525"/>
            <a:ext cx="415925" cy="225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14368" name="Rectangle 66"/>
          <p:cNvSpPr>
            <a:spLocks noChangeArrowheads="1"/>
          </p:cNvSpPr>
          <p:nvPr/>
        </p:nvSpPr>
        <p:spPr bwMode="auto">
          <a:xfrm rot="-3573814">
            <a:off x="7159625" y="4003675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en-US" altLang="he-IL" b="1"/>
              <a:t>X</a:t>
            </a:r>
            <a:endParaRPr lang="he-IL" altLang="he-IL"/>
          </a:p>
        </p:txBody>
      </p:sp>
      <p:sp>
        <p:nvSpPr>
          <p:cNvPr id="14369" name="Rectangle 67"/>
          <p:cNvSpPr>
            <a:spLocks noChangeArrowheads="1"/>
          </p:cNvSpPr>
          <p:nvPr/>
        </p:nvSpPr>
        <p:spPr bwMode="auto">
          <a:xfrm>
            <a:off x="7307263" y="4075113"/>
            <a:ext cx="4397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/>
              <a:t>27</a:t>
            </a:r>
            <a:endParaRPr lang="he-IL" altLang="he-IL"/>
          </a:p>
        </p:txBody>
      </p:sp>
      <p:sp>
        <p:nvSpPr>
          <p:cNvPr id="14370" name="Rectangle 68"/>
          <p:cNvSpPr>
            <a:spLocks noChangeArrowheads="1"/>
          </p:cNvSpPr>
          <p:nvPr/>
        </p:nvSpPr>
        <p:spPr bwMode="auto">
          <a:xfrm>
            <a:off x="7007225" y="3897313"/>
            <a:ext cx="31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/>
              <a:t>3</a:t>
            </a:r>
            <a:endParaRPr lang="he-IL" altLang="he-IL"/>
          </a:p>
        </p:txBody>
      </p:sp>
      <p:sp>
        <p:nvSpPr>
          <p:cNvPr id="70" name="Oval 69"/>
          <p:cNvSpPr/>
          <p:nvPr/>
        </p:nvSpPr>
        <p:spPr>
          <a:xfrm rot="755768">
            <a:off x="946150" y="2032000"/>
            <a:ext cx="1808163" cy="749300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71" name="Rectangle 70"/>
          <p:cNvSpPr/>
          <p:nvPr/>
        </p:nvSpPr>
        <p:spPr>
          <a:xfrm>
            <a:off x="1947863" y="2708275"/>
            <a:ext cx="355600" cy="249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14373" name="Rectangle 22"/>
          <p:cNvSpPr>
            <a:spLocks noChangeArrowheads="1"/>
          </p:cNvSpPr>
          <p:nvPr/>
        </p:nvSpPr>
        <p:spPr bwMode="auto">
          <a:xfrm>
            <a:off x="1839913" y="2660650"/>
            <a:ext cx="5588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/>
            <a:r>
              <a:rPr lang="en-US" altLang="he-IL" sz="1400" b="1"/>
              <a:t>II</a:t>
            </a:r>
          </a:p>
          <a:p>
            <a:pPr algn="ctr" rtl="1" eaLnBrk="1" hangingPunct="1"/>
            <a:r>
              <a:rPr lang="en-US" altLang="he-IL" sz="1400" b="1"/>
              <a:t>163</a:t>
            </a:r>
            <a:endParaRPr lang="he-IL" altLang="he-IL" sz="1400" b="1"/>
          </a:p>
        </p:txBody>
      </p:sp>
      <p:sp>
        <p:nvSpPr>
          <p:cNvPr id="73" name="Oval 72"/>
          <p:cNvSpPr/>
          <p:nvPr/>
        </p:nvSpPr>
        <p:spPr>
          <a:xfrm rot="609092">
            <a:off x="2767013" y="2528888"/>
            <a:ext cx="2838450" cy="641350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74" name="Rectangle 73"/>
          <p:cNvSpPr/>
          <p:nvPr/>
        </p:nvSpPr>
        <p:spPr>
          <a:xfrm>
            <a:off x="3289300" y="2886075"/>
            <a:ext cx="357188" cy="249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14376" name="Rectangle 22"/>
          <p:cNvSpPr>
            <a:spLocks noChangeArrowheads="1"/>
          </p:cNvSpPr>
          <p:nvPr/>
        </p:nvSpPr>
        <p:spPr bwMode="auto">
          <a:xfrm>
            <a:off x="3182938" y="2838450"/>
            <a:ext cx="5572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/>
            <a:r>
              <a:rPr lang="en-US" altLang="he-IL" sz="1400" b="1"/>
              <a:t>II</a:t>
            </a:r>
          </a:p>
          <a:p>
            <a:pPr algn="ctr" rtl="1" eaLnBrk="1" hangingPunct="1"/>
            <a:r>
              <a:rPr lang="en-US" altLang="he-IL" sz="1400" b="1"/>
              <a:t>62</a:t>
            </a:r>
            <a:endParaRPr lang="he-IL" altLang="he-IL" sz="1400" b="1"/>
          </a:p>
        </p:txBody>
      </p:sp>
      <p:sp>
        <p:nvSpPr>
          <p:cNvPr id="76" name="Oval 75"/>
          <p:cNvSpPr/>
          <p:nvPr/>
        </p:nvSpPr>
        <p:spPr>
          <a:xfrm>
            <a:off x="5248275" y="4121150"/>
            <a:ext cx="428625" cy="2517775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77" name="Rectangle 76"/>
          <p:cNvSpPr/>
          <p:nvPr/>
        </p:nvSpPr>
        <p:spPr>
          <a:xfrm>
            <a:off x="5102225" y="5113338"/>
            <a:ext cx="304800" cy="198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14379" name="Rectangle 22"/>
          <p:cNvSpPr>
            <a:spLocks noChangeArrowheads="1"/>
          </p:cNvSpPr>
          <p:nvPr/>
        </p:nvSpPr>
        <p:spPr bwMode="auto">
          <a:xfrm>
            <a:off x="4797425" y="5075238"/>
            <a:ext cx="7000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sz="1400" b="1"/>
              <a:t> </a:t>
            </a:r>
            <a:r>
              <a:rPr lang="en-US" altLang="he-IL" sz="1400" b="1"/>
              <a:t>II 161</a:t>
            </a:r>
            <a:endParaRPr lang="he-IL" altLang="he-IL" sz="1400" b="1"/>
          </a:p>
        </p:txBody>
      </p:sp>
      <p:sp>
        <p:nvSpPr>
          <p:cNvPr id="79" name="Oval 78"/>
          <p:cNvSpPr/>
          <p:nvPr/>
        </p:nvSpPr>
        <p:spPr>
          <a:xfrm>
            <a:off x="4286250" y="3930650"/>
            <a:ext cx="381000" cy="403225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80" name="Rectangle 79"/>
          <p:cNvSpPr/>
          <p:nvPr/>
        </p:nvSpPr>
        <p:spPr>
          <a:xfrm>
            <a:off x="4495800" y="4019550"/>
            <a:ext cx="304800" cy="200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14382" name="Rectangle 22"/>
          <p:cNvSpPr>
            <a:spLocks noChangeArrowheads="1"/>
          </p:cNvSpPr>
          <p:nvPr/>
        </p:nvSpPr>
        <p:spPr bwMode="auto">
          <a:xfrm>
            <a:off x="4394200" y="3970338"/>
            <a:ext cx="6873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en-US" altLang="he-IL" sz="1400" b="1"/>
              <a:t>II 962</a:t>
            </a:r>
            <a:endParaRPr lang="he-IL" altLang="he-IL" sz="1400" b="1"/>
          </a:p>
        </p:txBody>
      </p:sp>
      <p:sp>
        <p:nvSpPr>
          <p:cNvPr id="14383" name="Rectangle 22"/>
          <p:cNvSpPr>
            <a:spLocks noChangeArrowheads="1"/>
          </p:cNvSpPr>
          <p:nvPr/>
        </p:nvSpPr>
        <p:spPr bwMode="auto">
          <a:xfrm>
            <a:off x="4002088" y="5075238"/>
            <a:ext cx="971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sz="1400" b="1"/>
              <a:t>[954</a:t>
            </a:r>
            <a:r>
              <a:rPr lang="en-US" altLang="he-IL" sz="1400" b="1"/>
              <a:t>[II </a:t>
            </a:r>
            <a:endParaRPr lang="he-IL" altLang="he-IL" sz="1400" b="1"/>
          </a:p>
        </p:txBody>
      </p:sp>
      <p:sp>
        <p:nvSpPr>
          <p:cNvPr id="84" name="Arc 83"/>
          <p:cNvSpPr/>
          <p:nvPr/>
        </p:nvSpPr>
        <p:spPr>
          <a:xfrm>
            <a:off x="808038" y="3005138"/>
            <a:ext cx="522287" cy="485775"/>
          </a:xfrm>
          <a:prstGeom prst="arc">
            <a:avLst>
              <a:gd name="adj1" fmla="val 15461529"/>
              <a:gd name="adj2" fmla="val 6969828"/>
            </a:avLst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85" name="Rectangle 84"/>
          <p:cNvSpPr/>
          <p:nvPr/>
        </p:nvSpPr>
        <p:spPr>
          <a:xfrm>
            <a:off x="1171575" y="3059113"/>
            <a:ext cx="304800" cy="198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14386" name="Rectangle 22"/>
          <p:cNvSpPr>
            <a:spLocks noChangeArrowheads="1"/>
          </p:cNvSpPr>
          <p:nvPr/>
        </p:nvSpPr>
        <p:spPr bwMode="auto">
          <a:xfrm>
            <a:off x="973138" y="3021013"/>
            <a:ext cx="59372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en-US" altLang="he-IL" sz="1400" b="1"/>
              <a:t>II 68</a:t>
            </a:r>
            <a:endParaRPr lang="he-IL" altLang="he-IL" sz="1400" b="1"/>
          </a:p>
        </p:txBody>
      </p:sp>
      <p:sp>
        <p:nvSpPr>
          <p:cNvPr id="87" name="Rectangle 86"/>
          <p:cNvSpPr/>
          <p:nvPr/>
        </p:nvSpPr>
        <p:spPr>
          <a:xfrm>
            <a:off x="1009650" y="3622675"/>
            <a:ext cx="344488" cy="201613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91" name="Freeform 90"/>
          <p:cNvSpPr/>
          <p:nvPr/>
        </p:nvSpPr>
        <p:spPr>
          <a:xfrm rot="17919401">
            <a:off x="1023938" y="3633788"/>
            <a:ext cx="323850" cy="190500"/>
          </a:xfrm>
          <a:custGeom>
            <a:avLst/>
            <a:gdLst>
              <a:gd name="connsiteX0" fmla="*/ 0 w 323850"/>
              <a:gd name="connsiteY0" fmla="*/ 0 h 190500"/>
              <a:gd name="connsiteX1" fmla="*/ 323850 w 323850"/>
              <a:gd name="connsiteY1" fmla="*/ 190500 h 190500"/>
              <a:gd name="connsiteX2" fmla="*/ 323850 w 323850"/>
              <a:gd name="connsiteY2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3850" h="190500">
                <a:moveTo>
                  <a:pt x="0" y="0"/>
                </a:moveTo>
                <a:lnTo>
                  <a:pt x="323850" y="190500"/>
                </a:lnTo>
                <a:lnTo>
                  <a:pt x="323850" y="190500"/>
                </a:lnTo>
              </a:path>
            </a:pathLst>
          </a:cu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92" name="Rectangle 91"/>
          <p:cNvSpPr/>
          <p:nvPr/>
        </p:nvSpPr>
        <p:spPr>
          <a:xfrm>
            <a:off x="1009650" y="4019550"/>
            <a:ext cx="344488" cy="201613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hangingPunct="1">
              <a:defRPr/>
            </a:pPr>
            <a:endParaRPr lang="he-IL" dirty="0"/>
          </a:p>
        </p:txBody>
      </p:sp>
      <p:sp>
        <p:nvSpPr>
          <p:cNvPr id="93" name="Freeform 92"/>
          <p:cNvSpPr/>
          <p:nvPr/>
        </p:nvSpPr>
        <p:spPr>
          <a:xfrm>
            <a:off x="1071563" y="4097338"/>
            <a:ext cx="219075" cy="0"/>
          </a:xfrm>
          <a:custGeom>
            <a:avLst/>
            <a:gdLst>
              <a:gd name="connsiteX0" fmla="*/ 0 w 219075"/>
              <a:gd name="connsiteY0" fmla="*/ 0 h 0"/>
              <a:gd name="connsiteX1" fmla="*/ 219075 w 219075"/>
              <a:gd name="connsiteY1" fmla="*/ 0 h 0"/>
              <a:gd name="connsiteX2" fmla="*/ 214312 w 219075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075">
                <a:moveTo>
                  <a:pt x="0" y="0"/>
                </a:moveTo>
                <a:lnTo>
                  <a:pt x="219075" y="0"/>
                </a:lnTo>
                <a:lnTo>
                  <a:pt x="214312" y="0"/>
                </a:lnTo>
              </a:path>
            </a:pathLst>
          </a:cu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94" name="Freeform 93"/>
          <p:cNvSpPr/>
          <p:nvPr/>
        </p:nvSpPr>
        <p:spPr>
          <a:xfrm>
            <a:off x="1071563" y="4164013"/>
            <a:ext cx="219075" cy="0"/>
          </a:xfrm>
          <a:custGeom>
            <a:avLst/>
            <a:gdLst>
              <a:gd name="connsiteX0" fmla="*/ 0 w 219075"/>
              <a:gd name="connsiteY0" fmla="*/ 0 h 0"/>
              <a:gd name="connsiteX1" fmla="*/ 219075 w 219075"/>
              <a:gd name="connsiteY1" fmla="*/ 0 h 0"/>
              <a:gd name="connsiteX2" fmla="*/ 214312 w 219075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075">
                <a:moveTo>
                  <a:pt x="0" y="0"/>
                </a:moveTo>
                <a:lnTo>
                  <a:pt x="219075" y="0"/>
                </a:lnTo>
                <a:lnTo>
                  <a:pt x="214312" y="0"/>
                </a:lnTo>
              </a:path>
            </a:pathLst>
          </a:cu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99" name="Freeform 98"/>
          <p:cNvSpPr/>
          <p:nvPr/>
        </p:nvSpPr>
        <p:spPr>
          <a:xfrm>
            <a:off x="1147763" y="4102100"/>
            <a:ext cx="0" cy="61913"/>
          </a:xfrm>
          <a:custGeom>
            <a:avLst/>
            <a:gdLst>
              <a:gd name="connsiteX0" fmla="*/ 0 w 0"/>
              <a:gd name="connsiteY0" fmla="*/ 0 h 61912"/>
              <a:gd name="connsiteX1" fmla="*/ 0 w 0"/>
              <a:gd name="connsiteY1" fmla="*/ 61912 h 61912"/>
              <a:gd name="connsiteX2" fmla="*/ 0 w 0"/>
              <a:gd name="connsiteY2" fmla="*/ 61912 h 6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61912">
                <a:moveTo>
                  <a:pt x="0" y="0"/>
                </a:moveTo>
                <a:lnTo>
                  <a:pt x="0" y="61912"/>
                </a:lnTo>
                <a:lnTo>
                  <a:pt x="0" y="61912"/>
                </a:lnTo>
              </a:path>
            </a:pathLst>
          </a:cu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100" name="Freeform 99"/>
          <p:cNvSpPr/>
          <p:nvPr/>
        </p:nvSpPr>
        <p:spPr>
          <a:xfrm>
            <a:off x="1219200" y="4102100"/>
            <a:ext cx="0" cy="61913"/>
          </a:xfrm>
          <a:custGeom>
            <a:avLst/>
            <a:gdLst>
              <a:gd name="connsiteX0" fmla="*/ 0 w 0"/>
              <a:gd name="connsiteY0" fmla="*/ 0 h 61912"/>
              <a:gd name="connsiteX1" fmla="*/ 0 w 0"/>
              <a:gd name="connsiteY1" fmla="*/ 61912 h 61912"/>
              <a:gd name="connsiteX2" fmla="*/ 0 w 0"/>
              <a:gd name="connsiteY2" fmla="*/ 61912 h 6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61912">
                <a:moveTo>
                  <a:pt x="0" y="0"/>
                </a:moveTo>
                <a:lnTo>
                  <a:pt x="0" y="61912"/>
                </a:lnTo>
                <a:lnTo>
                  <a:pt x="0" y="61912"/>
                </a:lnTo>
              </a:path>
            </a:pathLst>
          </a:cu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101" name="Freeform 100"/>
          <p:cNvSpPr/>
          <p:nvPr/>
        </p:nvSpPr>
        <p:spPr>
          <a:xfrm>
            <a:off x="1190625" y="3968750"/>
            <a:ext cx="0" cy="61913"/>
          </a:xfrm>
          <a:custGeom>
            <a:avLst/>
            <a:gdLst>
              <a:gd name="connsiteX0" fmla="*/ 0 w 0"/>
              <a:gd name="connsiteY0" fmla="*/ 0 h 61912"/>
              <a:gd name="connsiteX1" fmla="*/ 0 w 0"/>
              <a:gd name="connsiteY1" fmla="*/ 61912 h 61912"/>
              <a:gd name="connsiteX2" fmla="*/ 0 w 0"/>
              <a:gd name="connsiteY2" fmla="*/ 61912 h 6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61912">
                <a:moveTo>
                  <a:pt x="0" y="0"/>
                </a:moveTo>
                <a:lnTo>
                  <a:pt x="0" y="61912"/>
                </a:lnTo>
                <a:lnTo>
                  <a:pt x="0" y="61912"/>
                </a:lnTo>
              </a:path>
            </a:pathLst>
          </a:cu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59" name="Arc 58"/>
          <p:cNvSpPr/>
          <p:nvPr/>
        </p:nvSpPr>
        <p:spPr>
          <a:xfrm>
            <a:off x="7100888" y="4619625"/>
            <a:ext cx="606425" cy="1044575"/>
          </a:xfrm>
          <a:prstGeom prst="arc">
            <a:avLst>
              <a:gd name="adj1" fmla="val 2167155"/>
              <a:gd name="adj2" fmla="val 19732657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62" name="Rectangle 61"/>
          <p:cNvSpPr/>
          <p:nvPr/>
        </p:nvSpPr>
        <p:spPr>
          <a:xfrm>
            <a:off x="7321550" y="4591050"/>
            <a:ext cx="304800" cy="198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14397" name="Rectangle 22"/>
          <p:cNvSpPr>
            <a:spLocks noChangeArrowheads="1"/>
          </p:cNvSpPr>
          <p:nvPr/>
        </p:nvSpPr>
        <p:spPr bwMode="auto">
          <a:xfrm>
            <a:off x="7124700" y="4552950"/>
            <a:ext cx="592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en-US" altLang="he-IL" sz="1400" b="1"/>
              <a:t>II 31</a:t>
            </a:r>
            <a:endParaRPr lang="he-IL" altLang="he-IL" sz="1400" b="1"/>
          </a:p>
        </p:txBody>
      </p:sp>
      <p:sp>
        <p:nvSpPr>
          <p:cNvPr id="14398" name="Rectangle 22"/>
          <p:cNvSpPr>
            <a:spLocks noChangeArrowheads="1"/>
          </p:cNvSpPr>
          <p:nvPr/>
        </p:nvSpPr>
        <p:spPr bwMode="auto">
          <a:xfrm>
            <a:off x="1187450" y="3611563"/>
            <a:ext cx="11287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/>
            <a:r>
              <a:rPr lang="he-IL" altLang="he-IL" sz="1400" b="1"/>
              <a:t>עתודה</a:t>
            </a:r>
          </a:p>
          <a:p>
            <a:pPr algn="ctr" rtl="1" eaLnBrk="1" hangingPunct="1"/>
            <a:r>
              <a:rPr lang="he-IL" altLang="he-IL" sz="1400" b="1"/>
              <a:t>חטיבתית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081088" y="249238"/>
            <a:ext cx="7824787" cy="676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3051175" y="403225"/>
            <a:ext cx="56610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sz="2800" b="1" i="1"/>
              <a:t>ראשית המערכה - </a:t>
            </a:r>
            <a:r>
              <a:rPr lang="he-IL" altLang="he-IL" sz="2800" b="1"/>
              <a:t>יום שני, 5 יוני 1967</a:t>
            </a:r>
          </a:p>
          <a:p>
            <a:pPr algn="r" rtl="1" eaLnBrk="1" hangingPunct="1"/>
            <a:endParaRPr lang="he-IL" altLang="he-IL" sz="2800" b="1" i="1"/>
          </a:p>
        </p:txBody>
      </p:sp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1246188" y="1579563"/>
            <a:ext cx="6591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>
                <a:solidFill>
                  <a:srgbClr val="0000CC"/>
                </a:solidFill>
              </a:rPr>
              <a:t>חיל האוויר ממריא להשמדת חיל האוויר המצרי</a:t>
            </a:r>
          </a:p>
        </p:txBody>
      </p:sp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7908925" y="1579563"/>
            <a:ext cx="795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/>
              <a:t>07:12</a:t>
            </a:r>
          </a:p>
        </p:txBody>
      </p:sp>
      <p:sp>
        <p:nvSpPr>
          <p:cNvPr id="15366" name="TextBox 9"/>
          <p:cNvSpPr txBox="1">
            <a:spLocks noChangeArrowheads="1"/>
          </p:cNvSpPr>
          <p:nvPr/>
        </p:nvSpPr>
        <p:spPr bwMode="auto">
          <a:xfrm>
            <a:off x="1246188" y="1936750"/>
            <a:ext cx="6591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>
                <a:solidFill>
                  <a:srgbClr val="C00000"/>
                </a:solidFill>
              </a:rPr>
              <a:t>חוסיין מלך ירדן מכריז מלחמה על ישראל</a:t>
            </a:r>
          </a:p>
        </p:txBody>
      </p:sp>
      <p:sp>
        <p:nvSpPr>
          <p:cNvPr id="15367" name="TextBox 10"/>
          <p:cNvSpPr txBox="1">
            <a:spLocks noChangeArrowheads="1"/>
          </p:cNvSpPr>
          <p:nvPr/>
        </p:nvSpPr>
        <p:spPr bwMode="auto">
          <a:xfrm>
            <a:off x="7908925" y="1936750"/>
            <a:ext cx="795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/>
              <a:t>09:30</a:t>
            </a:r>
          </a:p>
        </p:txBody>
      </p:sp>
      <p:sp>
        <p:nvSpPr>
          <p:cNvPr id="15368" name="TextBox 11"/>
          <p:cNvSpPr txBox="1">
            <a:spLocks noChangeArrowheads="1"/>
          </p:cNvSpPr>
          <p:nvPr/>
        </p:nvSpPr>
        <p:spPr bwMode="auto">
          <a:xfrm>
            <a:off x="1246188" y="2316163"/>
            <a:ext cx="6591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>
                <a:solidFill>
                  <a:srgbClr val="C00000"/>
                </a:solidFill>
              </a:rPr>
              <a:t>הירדנים פותחים באש לאורך כל החזית</a:t>
            </a:r>
          </a:p>
        </p:txBody>
      </p:sp>
      <p:sp>
        <p:nvSpPr>
          <p:cNvPr id="15369" name="TextBox 12"/>
          <p:cNvSpPr txBox="1">
            <a:spLocks noChangeArrowheads="1"/>
          </p:cNvSpPr>
          <p:nvPr/>
        </p:nvSpPr>
        <p:spPr bwMode="auto">
          <a:xfrm>
            <a:off x="7908925" y="2316163"/>
            <a:ext cx="795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/>
              <a:t>09:40</a:t>
            </a:r>
          </a:p>
        </p:txBody>
      </p:sp>
      <p:sp>
        <p:nvSpPr>
          <p:cNvPr id="15370" name="TextBox 13"/>
          <p:cNvSpPr txBox="1">
            <a:spLocks noChangeArrowheads="1"/>
          </p:cNvSpPr>
          <p:nvPr/>
        </p:nvSpPr>
        <p:spPr bwMode="auto">
          <a:xfrm>
            <a:off x="1246188" y="2708275"/>
            <a:ext cx="6591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 dirty="0">
                <a:solidFill>
                  <a:srgbClr val="0000CC"/>
                </a:solidFill>
              </a:rPr>
              <a:t>עתודת החטיבה הירושלמית </a:t>
            </a:r>
            <a:r>
              <a:rPr lang="he-IL" altLang="he-IL" b="1" dirty="0" smtClean="0">
                <a:solidFill>
                  <a:srgbClr val="0000CC"/>
                </a:solidFill>
              </a:rPr>
              <a:t>מוזעקת </a:t>
            </a:r>
            <a:r>
              <a:rPr lang="he-IL" altLang="he-IL" b="1" dirty="0">
                <a:solidFill>
                  <a:srgbClr val="0000CC"/>
                </a:solidFill>
              </a:rPr>
              <a:t>מאזור </a:t>
            </a:r>
            <a:r>
              <a:rPr lang="he-IL" altLang="he-IL" b="1" dirty="0" err="1">
                <a:solidFill>
                  <a:srgbClr val="0000CC"/>
                </a:solidFill>
              </a:rPr>
              <a:t>סטף</a:t>
            </a:r>
            <a:r>
              <a:rPr lang="he-IL" altLang="he-IL" b="1" dirty="0">
                <a:solidFill>
                  <a:srgbClr val="0000CC"/>
                </a:solidFill>
              </a:rPr>
              <a:t> לשטחי כינוס </a:t>
            </a:r>
          </a:p>
          <a:p>
            <a:pPr algn="r" rtl="1" eaLnBrk="1" hangingPunct="1"/>
            <a:r>
              <a:rPr lang="he-IL" altLang="he-IL" b="1" dirty="0">
                <a:solidFill>
                  <a:srgbClr val="0000CC"/>
                </a:solidFill>
              </a:rPr>
              <a:t>במרכז ירושלים. </a:t>
            </a:r>
            <a:r>
              <a:rPr lang="he-IL" altLang="he-IL" b="1" dirty="0" smtClean="0">
                <a:solidFill>
                  <a:srgbClr val="0000CC"/>
                </a:solidFill>
              </a:rPr>
              <a:t>(</a:t>
            </a:r>
            <a:r>
              <a:rPr lang="en-US" altLang="he-IL" b="1" dirty="0" smtClean="0">
                <a:solidFill>
                  <a:srgbClr val="0000CC"/>
                </a:solidFill>
              </a:rPr>
              <a:t> </a:t>
            </a:r>
            <a:r>
              <a:rPr lang="he-IL" altLang="he-IL" b="1" dirty="0" smtClean="0">
                <a:solidFill>
                  <a:srgbClr val="0000CC"/>
                </a:solidFill>
              </a:rPr>
              <a:t>פלוגת הטנקים והסיירת הירושלמית )</a:t>
            </a:r>
            <a:endParaRPr lang="he-IL" altLang="he-IL" b="1" dirty="0">
              <a:solidFill>
                <a:srgbClr val="0000CC"/>
              </a:solidFill>
            </a:endParaRPr>
          </a:p>
        </p:txBody>
      </p:sp>
      <p:sp>
        <p:nvSpPr>
          <p:cNvPr id="15371" name="TextBox 14"/>
          <p:cNvSpPr txBox="1">
            <a:spLocks noChangeArrowheads="1"/>
          </p:cNvSpPr>
          <p:nvPr/>
        </p:nvSpPr>
        <p:spPr bwMode="auto">
          <a:xfrm>
            <a:off x="7908925" y="2708275"/>
            <a:ext cx="795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/>
              <a:t>09:40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837488" y="1508125"/>
            <a:ext cx="46037" cy="47259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cxnSp>
        <p:nvCxnSpPr>
          <p:cNvPr id="25" name="Straight Connector 24"/>
          <p:cNvCxnSpPr/>
          <p:nvPr/>
        </p:nvCxnSpPr>
        <p:spPr>
          <a:xfrm>
            <a:off x="1365250" y="1947863"/>
            <a:ext cx="7516813" cy="15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365250" y="2316163"/>
            <a:ext cx="7516813" cy="15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65250" y="2697163"/>
            <a:ext cx="7516813" cy="15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365250" y="1508125"/>
            <a:ext cx="7516813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7" name="TextBox 6"/>
          <p:cNvSpPr txBox="1">
            <a:spLocks noChangeArrowheads="1"/>
          </p:cNvSpPr>
          <p:nvPr/>
        </p:nvSpPr>
        <p:spPr bwMode="auto">
          <a:xfrm>
            <a:off x="2125663" y="996950"/>
            <a:ext cx="6591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 eaLnBrk="1" hangingPunct="1"/>
            <a:r>
              <a:rPr lang="he-IL" altLang="he-IL" sz="2000" b="1">
                <a:solidFill>
                  <a:srgbClr val="0000CC"/>
                </a:solidFill>
              </a:rPr>
              <a:t>שמונת גדודי החטיבה הירושלמית פרוסים בעיר וב"פרוזדור"</a:t>
            </a:r>
          </a:p>
        </p:txBody>
      </p:sp>
      <p:sp>
        <p:nvSpPr>
          <p:cNvPr id="15378" name="TextBox 11"/>
          <p:cNvSpPr txBox="1">
            <a:spLocks noChangeArrowheads="1"/>
          </p:cNvSpPr>
          <p:nvPr/>
        </p:nvSpPr>
        <p:spPr bwMode="auto">
          <a:xfrm>
            <a:off x="1246188" y="3341688"/>
            <a:ext cx="6591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>
                <a:solidFill>
                  <a:srgbClr val="C00000"/>
                </a:solidFill>
              </a:rPr>
              <a:t>רדיו קהיר מודיע: "הירדנים כבשו את ארמון הנציב"</a:t>
            </a:r>
          </a:p>
        </p:txBody>
      </p:sp>
      <p:sp>
        <p:nvSpPr>
          <p:cNvPr id="15379" name="TextBox 12"/>
          <p:cNvSpPr txBox="1">
            <a:spLocks noChangeArrowheads="1"/>
          </p:cNvSpPr>
          <p:nvPr/>
        </p:nvSpPr>
        <p:spPr bwMode="auto">
          <a:xfrm>
            <a:off x="7908925" y="3341688"/>
            <a:ext cx="795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/>
              <a:t>10:30</a:t>
            </a:r>
          </a:p>
        </p:txBody>
      </p:sp>
      <p:cxnSp>
        <p:nvCxnSpPr>
          <p:cNvPr id="141" name="Straight Connector 25"/>
          <p:cNvCxnSpPr/>
          <p:nvPr/>
        </p:nvCxnSpPr>
        <p:spPr>
          <a:xfrm>
            <a:off x="1365250" y="3341688"/>
            <a:ext cx="7516813" cy="15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26"/>
          <p:cNvCxnSpPr/>
          <p:nvPr/>
        </p:nvCxnSpPr>
        <p:spPr>
          <a:xfrm>
            <a:off x="1365250" y="3722688"/>
            <a:ext cx="7516813" cy="15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82" name="TextBox 11"/>
          <p:cNvSpPr txBox="1">
            <a:spLocks noChangeArrowheads="1"/>
          </p:cNvSpPr>
          <p:nvPr/>
        </p:nvSpPr>
        <p:spPr bwMode="auto">
          <a:xfrm>
            <a:off x="1246188" y="3721100"/>
            <a:ext cx="6591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 dirty="0">
                <a:solidFill>
                  <a:srgbClr val="0000CC"/>
                </a:solidFill>
              </a:rPr>
              <a:t>חט' הראל מקבלת פקודה לחבירה להר הצופים</a:t>
            </a:r>
          </a:p>
        </p:txBody>
      </p:sp>
      <p:sp>
        <p:nvSpPr>
          <p:cNvPr id="15383" name="TextBox 12"/>
          <p:cNvSpPr txBox="1">
            <a:spLocks noChangeArrowheads="1"/>
          </p:cNvSpPr>
          <p:nvPr/>
        </p:nvSpPr>
        <p:spPr bwMode="auto">
          <a:xfrm>
            <a:off x="7908925" y="3721100"/>
            <a:ext cx="795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/>
              <a:t>12:30</a:t>
            </a:r>
          </a:p>
        </p:txBody>
      </p:sp>
      <p:cxnSp>
        <p:nvCxnSpPr>
          <p:cNvPr id="146" name="Straight Connector 26"/>
          <p:cNvCxnSpPr/>
          <p:nvPr/>
        </p:nvCxnSpPr>
        <p:spPr>
          <a:xfrm>
            <a:off x="1365250" y="4102100"/>
            <a:ext cx="7516813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85" name="TextBox 11"/>
          <p:cNvSpPr txBox="1">
            <a:spLocks noChangeArrowheads="1"/>
          </p:cNvSpPr>
          <p:nvPr/>
        </p:nvSpPr>
        <p:spPr bwMode="auto">
          <a:xfrm>
            <a:off x="1246188" y="4111625"/>
            <a:ext cx="6591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>
                <a:solidFill>
                  <a:srgbClr val="C00000"/>
                </a:solidFill>
              </a:rPr>
              <a:t>רדיו עמן מודיע: "כבשנו את ארמון הנציב ואת הר הצופים"</a:t>
            </a:r>
          </a:p>
        </p:txBody>
      </p:sp>
      <p:sp>
        <p:nvSpPr>
          <p:cNvPr id="15386" name="TextBox 12"/>
          <p:cNvSpPr txBox="1">
            <a:spLocks noChangeArrowheads="1"/>
          </p:cNvSpPr>
          <p:nvPr/>
        </p:nvSpPr>
        <p:spPr bwMode="auto">
          <a:xfrm>
            <a:off x="7908925" y="4111625"/>
            <a:ext cx="795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/>
              <a:t>12:30</a:t>
            </a:r>
          </a:p>
        </p:txBody>
      </p:sp>
      <p:cxnSp>
        <p:nvCxnSpPr>
          <p:cNvPr id="151" name="Straight Connector 26"/>
          <p:cNvCxnSpPr/>
          <p:nvPr/>
        </p:nvCxnSpPr>
        <p:spPr>
          <a:xfrm>
            <a:off x="1365250" y="4492625"/>
            <a:ext cx="7516813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88" name="TextBox 11"/>
          <p:cNvSpPr txBox="1">
            <a:spLocks noChangeArrowheads="1"/>
          </p:cNvSpPr>
          <p:nvPr/>
        </p:nvSpPr>
        <p:spPr bwMode="auto">
          <a:xfrm>
            <a:off x="1246188" y="4489450"/>
            <a:ext cx="6591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>
                <a:solidFill>
                  <a:srgbClr val="C00000"/>
                </a:solidFill>
              </a:rPr>
              <a:t>פלוגת חי"ר ירדנית משתלטת על ארמון הנציב</a:t>
            </a:r>
          </a:p>
        </p:txBody>
      </p:sp>
      <p:sp>
        <p:nvSpPr>
          <p:cNvPr id="15389" name="TextBox 12"/>
          <p:cNvSpPr txBox="1">
            <a:spLocks noChangeArrowheads="1"/>
          </p:cNvSpPr>
          <p:nvPr/>
        </p:nvSpPr>
        <p:spPr bwMode="auto">
          <a:xfrm>
            <a:off x="7908925" y="4489450"/>
            <a:ext cx="795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/>
              <a:t>13:00</a:t>
            </a:r>
          </a:p>
        </p:txBody>
      </p:sp>
      <p:cxnSp>
        <p:nvCxnSpPr>
          <p:cNvPr id="161" name="Straight Connector 26"/>
          <p:cNvCxnSpPr/>
          <p:nvPr/>
        </p:nvCxnSpPr>
        <p:spPr>
          <a:xfrm>
            <a:off x="1365250" y="4870450"/>
            <a:ext cx="7516813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91" name="TextBox 11"/>
          <p:cNvSpPr txBox="1">
            <a:spLocks noChangeArrowheads="1"/>
          </p:cNvSpPr>
          <p:nvPr/>
        </p:nvSpPr>
        <p:spPr bwMode="auto">
          <a:xfrm>
            <a:off x="1246188" y="4868863"/>
            <a:ext cx="6591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 dirty="0">
                <a:solidFill>
                  <a:srgbClr val="C00000"/>
                </a:solidFill>
              </a:rPr>
              <a:t>כוח ירדני </a:t>
            </a:r>
            <a:r>
              <a:rPr lang="he-IL" altLang="he-IL" b="1" dirty="0" smtClean="0">
                <a:solidFill>
                  <a:srgbClr val="C00000"/>
                </a:solidFill>
              </a:rPr>
              <a:t>מגיח ממתחם </a:t>
            </a:r>
            <a:r>
              <a:rPr lang="he-IL" altLang="he-IL" b="1" dirty="0">
                <a:solidFill>
                  <a:srgbClr val="C00000"/>
                </a:solidFill>
              </a:rPr>
              <a:t>ארמון הנציב אל </a:t>
            </a:r>
            <a:r>
              <a:rPr lang="he-IL" altLang="he-IL" b="1" dirty="0" smtClean="0">
                <a:solidFill>
                  <a:srgbClr val="C00000"/>
                </a:solidFill>
              </a:rPr>
              <a:t>עבר חוות </a:t>
            </a:r>
            <a:r>
              <a:rPr lang="he-IL" altLang="he-IL" b="1" dirty="0">
                <a:solidFill>
                  <a:srgbClr val="C00000"/>
                </a:solidFill>
              </a:rPr>
              <a:t>הלימוד</a:t>
            </a:r>
          </a:p>
        </p:txBody>
      </p:sp>
      <p:sp>
        <p:nvSpPr>
          <p:cNvPr id="15392" name="TextBox 12"/>
          <p:cNvSpPr txBox="1">
            <a:spLocks noChangeArrowheads="1"/>
          </p:cNvSpPr>
          <p:nvPr/>
        </p:nvSpPr>
        <p:spPr bwMode="auto">
          <a:xfrm>
            <a:off x="7908925" y="4868863"/>
            <a:ext cx="795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/>
              <a:t>14:00</a:t>
            </a:r>
          </a:p>
        </p:txBody>
      </p:sp>
      <p:cxnSp>
        <p:nvCxnSpPr>
          <p:cNvPr id="168" name="Straight Connector 26"/>
          <p:cNvCxnSpPr/>
          <p:nvPr/>
        </p:nvCxnSpPr>
        <p:spPr>
          <a:xfrm>
            <a:off x="1365250" y="5249863"/>
            <a:ext cx="7516813" cy="15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26"/>
          <p:cNvCxnSpPr/>
          <p:nvPr/>
        </p:nvCxnSpPr>
        <p:spPr>
          <a:xfrm>
            <a:off x="1365250" y="5246688"/>
            <a:ext cx="7516813" cy="15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95" name="TextBox 11"/>
          <p:cNvSpPr txBox="1">
            <a:spLocks noChangeArrowheads="1"/>
          </p:cNvSpPr>
          <p:nvPr/>
        </p:nvSpPr>
        <p:spPr bwMode="auto">
          <a:xfrm>
            <a:off x="1246188" y="5245100"/>
            <a:ext cx="6591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>
                <a:solidFill>
                  <a:srgbClr val="0000CC"/>
                </a:solidFill>
              </a:rPr>
              <a:t>חט' 55 מקבלת פקודה לחבירה להר הצופים</a:t>
            </a:r>
          </a:p>
        </p:txBody>
      </p:sp>
      <p:sp>
        <p:nvSpPr>
          <p:cNvPr id="15396" name="TextBox 12"/>
          <p:cNvSpPr txBox="1">
            <a:spLocks noChangeArrowheads="1"/>
          </p:cNvSpPr>
          <p:nvPr/>
        </p:nvSpPr>
        <p:spPr bwMode="auto">
          <a:xfrm>
            <a:off x="7908925" y="5245100"/>
            <a:ext cx="795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/>
              <a:t>14:15</a:t>
            </a:r>
          </a:p>
        </p:txBody>
      </p:sp>
      <p:cxnSp>
        <p:nvCxnSpPr>
          <p:cNvPr id="173" name="Straight Connector 26"/>
          <p:cNvCxnSpPr/>
          <p:nvPr/>
        </p:nvCxnSpPr>
        <p:spPr>
          <a:xfrm>
            <a:off x="1365250" y="5626100"/>
            <a:ext cx="7516813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98" name="TextBox 11"/>
          <p:cNvSpPr txBox="1">
            <a:spLocks noChangeArrowheads="1"/>
          </p:cNvSpPr>
          <p:nvPr/>
        </p:nvSpPr>
        <p:spPr bwMode="auto">
          <a:xfrm>
            <a:off x="1246188" y="5626100"/>
            <a:ext cx="65913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>
                <a:solidFill>
                  <a:srgbClr val="0000CC"/>
                </a:solidFill>
              </a:rPr>
              <a:t>כוח ירושלמי משולב מתחיל בתקיפת נגד מתחם ארמון הנציב</a:t>
            </a:r>
          </a:p>
          <a:p>
            <a:pPr algn="r" rtl="1" eaLnBrk="1" hangingPunct="1"/>
            <a:r>
              <a:rPr lang="he-IL" altLang="he-IL" b="1">
                <a:solidFill>
                  <a:srgbClr val="C00000"/>
                </a:solidFill>
              </a:rPr>
              <a:t>המערכה על ירושלים החלה !</a:t>
            </a:r>
          </a:p>
        </p:txBody>
      </p:sp>
      <p:sp>
        <p:nvSpPr>
          <p:cNvPr id="15399" name="TextBox 12"/>
          <p:cNvSpPr txBox="1">
            <a:spLocks noChangeArrowheads="1"/>
          </p:cNvSpPr>
          <p:nvPr/>
        </p:nvSpPr>
        <p:spPr bwMode="auto">
          <a:xfrm>
            <a:off x="7908925" y="5626100"/>
            <a:ext cx="795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/>
              <a:t>15:00</a:t>
            </a:r>
          </a:p>
        </p:txBody>
      </p:sp>
      <p:cxnSp>
        <p:nvCxnSpPr>
          <p:cNvPr id="181" name="Straight Connector 26"/>
          <p:cNvCxnSpPr/>
          <p:nvPr/>
        </p:nvCxnSpPr>
        <p:spPr>
          <a:xfrm>
            <a:off x="1365250" y="5964238"/>
            <a:ext cx="7516813" cy="15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1" descr="ירושלמית-פעמון-תצוגה-7.jpg"/>
          <p:cNvPicPr>
            <a:picLocks noChangeAspect="1"/>
          </p:cNvPicPr>
          <p:nvPr/>
        </p:nvPicPr>
        <p:blipFill>
          <a:blip r:embed="rId2" cstate="print"/>
          <a:srcRect l="3897"/>
          <a:stretch>
            <a:fillRect/>
          </a:stretch>
        </p:blipFill>
        <p:spPr bwMode="auto">
          <a:xfrm>
            <a:off x="3378362" y="303440"/>
            <a:ext cx="4978400" cy="634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87" name="Group 23"/>
          <p:cNvGrpSpPr>
            <a:grpSpLocks/>
          </p:cNvGrpSpPr>
          <p:nvPr/>
        </p:nvGrpSpPr>
        <p:grpSpPr bwMode="auto">
          <a:xfrm>
            <a:off x="836613" y="4071938"/>
            <a:ext cx="2897187" cy="2206625"/>
            <a:chOff x="1281420" y="4385395"/>
            <a:chExt cx="2898694" cy="2205410"/>
          </a:xfrm>
        </p:grpSpPr>
        <p:sp>
          <p:nvSpPr>
            <p:cNvPr id="35" name="Rectangle 34"/>
            <p:cNvSpPr/>
            <p:nvPr/>
          </p:nvSpPr>
          <p:spPr>
            <a:xfrm>
              <a:off x="1341776" y="4406021"/>
              <a:ext cx="2838338" cy="218478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551137" y="6341704"/>
              <a:ext cx="379610" cy="16659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16405" name="TextBox 26"/>
            <p:cNvSpPr txBox="1">
              <a:spLocks noChangeArrowheads="1"/>
            </p:cNvSpPr>
            <p:nvPr/>
          </p:nvSpPr>
          <p:spPr bwMode="auto">
            <a:xfrm>
              <a:off x="2482850" y="6247200"/>
              <a:ext cx="990600" cy="30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אזור מפורז</a:t>
              </a:r>
            </a:p>
          </p:txBody>
        </p:sp>
        <p:sp>
          <p:nvSpPr>
            <p:cNvPr id="16406" name="TextBox 27"/>
            <p:cNvSpPr txBox="1">
              <a:spLocks noChangeArrowheads="1"/>
            </p:cNvSpPr>
            <p:nvPr/>
          </p:nvSpPr>
          <p:spPr bwMode="auto">
            <a:xfrm>
              <a:off x="2205038" y="6044000"/>
              <a:ext cx="126841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מוצבים ירדניים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3538430" y="6140203"/>
              <a:ext cx="379610" cy="130103"/>
            </a:xfrm>
            <a:prstGeom prst="ellipse">
              <a:avLst/>
            </a:prstGeom>
            <a:solidFill>
              <a:srgbClr val="996600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3527313" y="5949808"/>
              <a:ext cx="438378" cy="158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527313" y="5721334"/>
              <a:ext cx="438378" cy="1586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3681380" y="5450020"/>
              <a:ext cx="106418" cy="951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43" name="Isosceles Triangle 42"/>
            <p:cNvSpPr/>
            <p:nvPr/>
          </p:nvSpPr>
          <p:spPr>
            <a:xfrm>
              <a:off x="3681380" y="5215200"/>
              <a:ext cx="119125" cy="118997"/>
            </a:xfrm>
            <a:prstGeom prst="triangl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16412" name="TextBox 6"/>
            <p:cNvSpPr txBox="1">
              <a:spLocks noChangeArrowheads="1"/>
            </p:cNvSpPr>
            <p:nvPr/>
          </p:nvSpPr>
          <p:spPr bwMode="auto">
            <a:xfrm>
              <a:off x="1435335" y="5787969"/>
              <a:ext cx="2038127" cy="307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הקו העירוני – הצד הירדני</a:t>
              </a:r>
            </a:p>
          </p:txBody>
        </p:sp>
        <p:sp>
          <p:nvSpPr>
            <p:cNvPr id="16413" name="TextBox 6"/>
            <p:cNvSpPr txBox="1">
              <a:spLocks noChangeArrowheads="1"/>
            </p:cNvSpPr>
            <p:nvPr/>
          </p:nvSpPr>
          <p:spPr bwMode="auto">
            <a:xfrm>
              <a:off x="1281420" y="5568513"/>
              <a:ext cx="2192046" cy="307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הקו העירוני – הצד הישראלי</a:t>
              </a:r>
            </a:p>
          </p:txBody>
        </p:sp>
        <p:sp>
          <p:nvSpPr>
            <p:cNvPr id="16414" name="TextBox 6"/>
            <p:cNvSpPr txBox="1">
              <a:spLocks noChangeArrowheads="1"/>
            </p:cNvSpPr>
            <p:nvPr/>
          </p:nvSpPr>
          <p:spPr bwMode="auto">
            <a:xfrm>
              <a:off x="2227618" y="5361248"/>
              <a:ext cx="124585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עמדות ירדניות</a:t>
              </a:r>
            </a:p>
          </p:txBody>
        </p:sp>
        <p:sp>
          <p:nvSpPr>
            <p:cNvPr id="16415" name="TextBox 6"/>
            <p:cNvSpPr txBox="1">
              <a:spLocks noChangeArrowheads="1"/>
            </p:cNvSpPr>
            <p:nvPr/>
          </p:nvSpPr>
          <p:spPr bwMode="auto">
            <a:xfrm>
              <a:off x="2073732" y="5141792"/>
              <a:ext cx="139974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עמדות ישראליות</a:t>
              </a:r>
            </a:p>
          </p:txBody>
        </p:sp>
        <p:sp>
          <p:nvSpPr>
            <p:cNvPr id="16416" name="TextBox 6"/>
            <p:cNvSpPr txBox="1">
              <a:spLocks noChangeArrowheads="1"/>
            </p:cNvSpPr>
            <p:nvPr/>
          </p:nvSpPr>
          <p:spPr bwMode="auto">
            <a:xfrm>
              <a:off x="3437717" y="4385395"/>
              <a:ext cx="6575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 u="sng"/>
                <a:t>מקרא: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3527313" y="4782051"/>
              <a:ext cx="438378" cy="1586"/>
            </a:xfrm>
            <a:prstGeom prst="line">
              <a:avLst/>
            </a:prstGeom>
            <a:ln w="38100">
              <a:solidFill>
                <a:srgbClr val="66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18" name="TextBox 6"/>
            <p:cNvSpPr txBox="1">
              <a:spLocks noChangeArrowheads="1"/>
            </p:cNvSpPr>
            <p:nvPr/>
          </p:nvSpPr>
          <p:spPr bwMode="auto">
            <a:xfrm>
              <a:off x="1784882" y="4630323"/>
              <a:ext cx="1688606" cy="307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צוות הקרב הירושלמי</a:t>
              </a: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3527313" y="5018458"/>
              <a:ext cx="438378" cy="15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20" name="TextBox 6"/>
            <p:cNvSpPr txBox="1">
              <a:spLocks noChangeArrowheads="1"/>
            </p:cNvSpPr>
            <p:nvPr/>
          </p:nvSpPr>
          <p:spPr bwMode="auto">
            <a:xfrm>
              <a:off x="2679525" y="4867775"/>
              <a:ext cx="793959" cy="307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כח ירדני</a:t>
              </a:r>
            </a:p>
          </p:txBody>
        </p:sp>
      </p:grpSp>
      <p:cxnSp>
        <p:nvCxnSpPr>
          <p:cNvPr id="56" name="Straight Connector 55"/>
          <p:cNvCxnSpPr/>
          <p:nvPr/>
        </p:nvCxnSpPr>
        <p:spPr>
          <a:xfrm flipV="1">
            <a:off x="5451475" y="5272088"/>
            <a:ext cx="2671763" cy="952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8301038" y="5241925"/>
            <a:ext cx="587375" cy="190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0" name="Rectangle 58"/>
          <p:cNvSpPr>
            <a:spLocks noChangeArrowheads="1"/>
          </p:cNvSpPr>
          <p:nvPr/>
        </p:nvSpPr>
        <p:spPr bwMode="auto">
          <a:xfrm>
            <a:off x="8059738" y="5084763"/>
            <a:ext cx="338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en-US" altLang="he-IL" b="1"/>
              <a:t>X</a:t>
            </a:r>
            <a:endParaRPr lang="he-IL" altLang="he-IL"/>
          </a:p>
        </p:txBody>
      </p:sp>
      <p:sp>
        <p:nvSpPr>
          <p:cNvPr id="16391" name="Rectangle 59"/>
          <p:cNvSpPr>
            <a:spLocks noChangeArrowheads="1"/>
          </p:cNvSpPr>
          <p:nvPr/>
        </p:nvSpPr>
        <p:spPr bwMode="auto">
          <a:xfrm>
            <a:off x="8050213" y="4848225"/>
            <a:ext cx="312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en-US" altLang="he-IL" b="1"/>
              <a:t>3</a:t>
            </a:r>
            <a:endParaRPr lang="he-IL" altLang="he-IL"/>
          </a:p>
        </p:txBody>
      </p:sp>
      <p:sp>
        <p:nvSpPr>
          <p:cNvPr id="16392" name="Rectangle 60"/>
          <p:cNvSpPr>
            <a:spLocks noChangeArrowheads="1"/>
          </p:cNvSpPr>
          <p:nvPr/>
        </p:nvSpPr>
        <p:spPr bwMode="auto">
          <a:xfrm>
            <a:off x="8016875" y="5322888"/>
            <a:ext cx="441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en-US" altLang="he-IL" b="1"/>
              <a:t>29</a:t>
            </a:r>
            <a:endParaRPr lang="he-IL" altLang="he-IL"/>
          </a:p>
        </p:txBody>
      </p:sp>
      <p:sp>
        <p:nvSpPr>
          <p:cNvPr id="62" name="Freeform 61"/>
          <p:cNvSpPr/>
          <p:nvPr/>
        </p:nvSpPr>
        <p:spPr>
          <a:xfrm>
            <a:off x="6840538" y="2078038"/>
            <a:ext cx="1330325" cy="1377950"/>
          </a:xfrm>
          <a:custGeom>
            <a:avLst/>
            <a:gdLst>
              <a:gd name="connsiteX0" fmla="*/ 0 w 1579418"/>
              <a:gd name="connsiteY0" fmla="*/ 0 h 1377537"/>
              <a:gd name="connsiteX1" fmla="*/ 154379 w 1579418"/>
              <a:gd name="connsiteY1" fmla="*/ 522514 h 1377537"/>
              <a:gd name="connsiteX2" fmla="*/ 344385 w 1579418"/>
              <a:gd name="connsiteY2" fmla="*/ 724395 h 1377537"/>
              <a:gd name="connsiteX3" fmla="*/ 843148 w 1579418"/>
              <a:gd name="connsiteY3" fmla="*/ 1092530 h 1377537"/>
              <a:gd name="connsiteX4" fmla="*/ 1579418 w 1579418"/>
              <a:gd name="connsiteY4" fmla="*/ 1377537 h 1377537"/>
              <a:gd name="connsiteX5" fmla="*/ 1579418 w 1579418"/>
              <a:gd name="connsiteY5" fmla="*/ 1377537 h 1377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9418" h="1377537">
                <a:moveTo>
                  <a:pt x="0" y="0"/>
                </a:moveTo>
                <a:lnTo>
                  <a:pt x="154379" y="522514"/>
                </a:lnTo>
                <a:lnTo>
                  <a:pt x="344385" y="724395"/>
                </a:lnTo>
                <a:lnTo>
                  <a:pt x="843148" y="1092530"/>
                </a:lnTo>
                <a:lnTo>
                  <a:pt x="1579418" y="1377537"/>
                </a:lnTo>
                <a:lnTo>
                  <a:pt x="1579418" y="1377537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cxnSp>
        <p:nvCxnSpPr>
          <p:cNvPr id="64" name="Straight Connector 63"/>
          <p:cNvCxnSpPr/>
          <p:nvPr/>
        </p:nvCxnSpPr>
        <p:spPr>
          <a:xfrm>
            <a:off x="8348663" y="3527425"/>
            <a:ext cx="569912" cy="1651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5" name="Rectangle 64"/>
          <p:cNvSpPr>
            <a:spLocks noChangeArrowheads="1"/>
          </p:cNvSpPr>
          <p:nvPr/>
        </p:nvSpPr>
        <p:spPr bwMode="auto">
          <a:xfrm>
            <a:off x="8072438" y="3292475"/>
            <a:ext cx="3381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en-US" altLang="he-IL" b="1"/>
              <a:t>X</a:t>
            </a:r>
            <a:endParaRPr lang="he-IL" altLang="he-IL"/>
          </a:p>
        </p:txBody>
      </p:sp>
      <p:sp>
        <p:nvSpPr>
          <p:cNvPr id="16396" name="Rectangle 65"/>
          <p:cNvSpPr>
            <a:spLocks noChangeArrowheads="1"/>
          </p:cNvSpPr>
          <p:nvPr/>
        </p:nvSpPr>
        <p:spPr bwMode="auto">
          <a:xfrm>
            <a:off x="8027988" y="3078163"/>
            <a:ext cx="44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en-US" altLang="he-IL" b="1"/>
              <a:t>27</a:t>
            </a:r>
            <a:endParaRPr lang="he-IL" altLang="he-IL"/>
          </a:p>
        </p:txBody>
      </p:sp>
      <p:sp>
        <p:nvSpPr>
          <p:cNvPr id="16397" name="Rectangle 66"/>
          <p:cNvSpPr>
            <a:spLocks noChangeArrowheads="1"/>
          </p:cNvSpPr>
          <p:nvPr/>
        </p:nvSpPr>
        <p:spPr bwMode="auto">
          <a:xfrm>
            <a:off x="8061325" y="35052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en-US" altLang="he-IL" b="1"/>
              <a:t>3</a:t>
            </a:r>
            <a:endParaRPr lang="he-IL" altLang="he-IL"/>
          </a:p>
        </p:txBody>
      </p:sp>
      <p:sp>
        <p:nvSpPr>
          <p:cNvPr id="72" name="TextBox 4"/>
          <p:cNvSpPr txBox="1">
            <a:spLocks noChangeArrowheads="1"/>
          </p:cNvSpPr>
          <p:nvPr/>
        </p:nvSpPr>
        <p:spPr bwMode="auto">
          <a:xfrm>
            <a:off x="1020763" y="320675"/>
            <a:ext cx="2874962" cy="355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he-IL" sz="2700" b="1" i="1" dirty="0"/>
              <a:t>המערכה</a:t>
            </a:r>
          </a:p>
          <a:p>
            <a:pPr algn="ctr" rtl="1" eaLnBrk="1" hangingPunct="1">
              <a:defRPr/>
            </a:pPr>
            <a:r>
              <a:rPr lang="he-IL" sz="2700" b="1" i="1" dirty="0"/>
              <a:t>באגף הדרומי</a:t>
            </a:r>
          </a:p>
          <a:p>
            <a:pPr algn="ctr" rtl="1" eaLnBrk="1" hangingPunct="1">
              <a:defRPr/>
            </a:pPr>
            <a:r>
              <a:rPr lang="he-IL" sz="2700" b="1" i="1" dirty="0"/>
              <a:t>של ירושלים</a:t>
            </a:r>
          </a:p>
          <a:p>
            <a:pPr algn="ctr" rtl="1" eaLnBrk="1" hangingPunct="1">
              <a:defRPr/>
            </a:pPr>
            <a:r>
              <a:rPr lang="he-IL" sz="2400" b="1" i="1" dirty="0"/>
              <a:t>יום שני 5.6.1967</a:t>
            </a:r>
          </a:p>
          <a:p>
            <a:pPr algn="ctr" rtl="1" eaLnBrk="1" hangingPunct="1">
              <a:defRPr/>
            </a:pPr>
            <a:r>
              <a:rPr lang="he-IL" sz="2400" b="1" i="1" dirty="0"/>
              <a:t>13:00 </a:t>
            </a:r>
            <a:r>
              <a:rPr lang="he-IL" sz="2400" b="1" i="1" dirty="0" err="1"/>
              <a:t>– 2</a:t>
            </a:r>
            <a:r>
              <a:rPr lang="he-IL" sz="2400" b="1" i="1" dirty="0"/>
              <a:t>0:00</a:t>
            </a:r>
          </a:p>
          <a:p>
            <a:pPr algn="r" rtl="1" eaLnBrk="1" hangingPunct="1">
              <a:defRPr/>
            </a:pPr>
            <a:r>
              <a:rPr lang="he-IL" sz="1600" b="1" i="1" u="sng" dirty="0"/>
              <a:t>במערכה זו השתתפו:</a:t>
            </a:r>
          </a:p>
          <a:p>
            <a:pPr marL="342900" indent="-342900" algn="r" rtl="1" eaLnBrk="1" hangingPunct="1">
              <a:buSzPct val="65000"/>
              <a:buFont typeface="Wingdings" pitchFamily="2" charset="2"/>
              <a:buChar char="v"/>
              <a:defRPr/>
            </a:pPr>
            <a:r>
              <a:rPr lang="he-IL" sz="1600" b="1" i="1" dirty="0"/>
              <a:t>הסיירת הירושלמית ממוכנת (20 </a:t>
            </a:r>
            <a:r>
              <a:rPr lang="he-IL" sz="1600" b="1" i="1" dirty="0" smtClean="0"/>
              <a:t>כלים ממונעים )</a:t>
            </a:r>
            <a:endParaRPr lang="he-IL" sz="1600" b="1" i="1" dirty="0"/>
          </a:p>
          <a:p>
            <a:pPr marL="342900" indent="-342900" algn="r" rtl="1" eaLnBrk="1" hangingPunct="1">
              <a:buSzPct val="65000"/>
              <a:buFont typeface="Wingdings" pitchFamily="2" charset="2"/>
              <a:buChar char="v"/>
              <a:defRPr/>
            </a:pPr>
            <a:r>
              <a:rPr lang="he-IL" sz="1600" b="1" i="1" dirty="0"/>
              <a:t>מחצית פלוגת הטנקים הירושלמית (8 טנקים)</a:t>
            </a:r>
          </a:p>
          <a:p>
            <a:pPr marL="342900" indent="-342900" algn="r" rtl="1" eaLnBrk="1" hangingPunct="1">
              <a:buSzPct val="65000"/>
              <a:buFont typeface="Wingdings" pitchFamily="2" charset="2"/>
              <a:buChar char="v"/>
              <a:defRPr/>
            </a:pPr>
            <a:r>
              <a:rPr lang="en-US" sz="1600" b="1" i="1" dirty="0" smtClean="0"/>
              <a:t>2</a:t>
            </a:r>
            <a:r>
              <a:rPr lang="he-IL" sz="1600" b="1" i="1" dirty="0" smtClean="0"/>
              <a:t>פלוגות של גדוד חי"ר 161</a:t>
            </a:r>
            <a:endParaRPr lang="he-IL" sz="1400" b="1" i="1" dirty="0"/>
          </a:p>
        </p:txBody>
      </p:sp>
      <p:sp>
        <p:nvSpPr>
          <p:cNvPr id="37" name="Rectangle 33"/>
          <p:cNvSpPr/>
          <p:nvPr/>
        </p:nvSpPr>
        <p:spPr>
          <a:xfrm>
            <a:off x="6300788" y="3794125"/>
            <a:ext cx="565150" cy="268288"/>
          </a:xfrm>
          <a:prstGeom prst="rect">
            <a:avLst/>
          </a:prstGeom>
          <a:solidFill>
            <a:srgbClr val="66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16400" name="Rectangle 36"/>
          <p:cNvSpPr>
            <a:spLocks noChangeArrowheads="1"/>
          </p:cNvSpPr>
          <p:nvPr/>
        </p:nvSpPr>
        <p:spPr bwMode="auto">
          <a:xfrm>
            <a:off x="6270625" y="3754438"/>
            <a:ext cx="641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>
                <a:solidFill>
                  <a:schemeClr val="bg1"/>
                </a:solidFill>
              </a:rPr>
              <a:t>15:10</a:t>
            </a:r>
            <a:endParaRPr lang="he-IL" altLang="he-IL" sz="1400">
              <a:solidFill>
                <a:schemeClr val="bg1"/>
              </a:solidFill>
            </a:endParaRPr>
          </a:p>
        </p:txBody>
      </p:sp>
      <p:sp>
        <p:nvSpPr>
          <p:cNvPr id="44" name="Rectangle 33"/>
          <p:cNvSpPr/>
          <p:nvPr/>
        </p:nvSpPr>
        <p:spPr>
          <a:xfrm>
            <a:off x="5556250" y="5929313"/>
            <a:ext cx="565150" cy="268287"/>
          </a:xfrm>
          <a:prstGeom prst="rect">
            <a:avLst/>
          </a:prstGeom>
          <a:solidFill>
            <a:srgbClr val="66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16402" name="Rectangle 36"/>
          <p:cNvSpPr>
            <a:spLocks noChangeArrowheads="1"/>
          </p:cNvSpPr>
          <p:nvPr/>
        </p:nvSpPr>
        <p:spPr bwMode="auto">
          <a:xfrm>
            <a:off x="5526088" y="5889625"/>
            <a:ext cx="641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>
                <a:solidFill>
                  <a:schemeClr val="bg1"/>
                </a:solidFill>
              </a:rPr>
              <a:t>20:00</a:t>
            </a:r>
            <a:endParaRPr lang="he-IL" altLang="he-IL" sz="1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1577975" y="569913"/>
            <a:ext cx="2911475" cy="2354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he-IL" sz="2700" b="1" i="1" dirty="0">
                <a:latin typeface="Arial" panose="020B0604020202020204" pitchFamily="34" charset="0"/>
              </a:rPr>
              <a:t>20:00</a:t>
            </a:r>
          </a:p>
          <a:p>
            <a:pPr marL="457200" indent="-457200" eaLnBrk="1" hangingPunct="1">
              <a:spcBef>
                <a:spcPct val="0"/>
              </a:spcBef>
              <a:defRPr/>
            </a:pPr>
            <a:r>
              <a:rPr lang="he-IL" altLang="he-IL" sz="2000" b="1" i="1" dirty="0">
                <a:latin typeface="Arial" panose="020B0604020202020204" pitchFamily="34" charset="0"/>
              </a:rPr>
              <a:t>הסרת האיום הירדני על דרום ירושלים</a:t>
            </a:r>
          </a:p>
          <a:p>
            <a:pPr marL="457200" indent="-457200" eaLnBrk="1" hangingPunct="1">
              <a:spcBef>
                <a:spcPct val="0"/>
              </a:spcBef>
              <a:defRPr/>
            </a:pPr>
            <a:r>
              <a:rPr lang="he-IL" altLang="he-IL" sz="2000" b="1" i="1" dirty="0">
                <a:latin typeface="Arial" panose="020B0604020202020204" pitchFamily="34" charset="0"/>
              </a:rPr>
              <a:t>ניתוק ירושלים הירדנית מהר חברון</a:t>
            </a:r>
          </a:p>
          <a:p>
            <a:pPr marL="457200" indent="-457200" eaLnBrk="1" hangingPunct="1">
              <a:spcBef>
                <a:spcPct val="0"/>
              </a:spcBef>
              <a:defRPr/>
            </a:pPr>
            <a:r>
              <a:rPr lang="he-IL" altLang="he-IL" sz="2000" b="1" i="1" dirty="0">
                <a:latin typeface="Arial" panose="020B0604020202020204" pitchFamily="34" charset="0"/>
              </a:rPr>
              <a:t>תחילת כיתור העיר העתיקה</a:t>
            </a:r>
          </a:p>
        </p:txBody>
      </p:sp>
      <p:pic>
        <p:nvPicPr>
          <p:cNvPr id="17411" name="Picture 26" descr="01.jpg"/>
          <p:cNvPicPr>
            <a:picLocks noChangeAspect="1"/>
          </p:cNvPicPr>
          <p:nvPr/>
        </p:nvPicPr>
        <p:blipFill>
          <a:blip r:embed="rId2" cstate="print"/>
          <a:srcRect l="56342" t="3810"/>
          <a:stretch>
            <a:fillRect/>
          </a:stretch>
        </p:blipFill>
        <p:spPr bwMode="auto">
          <a:xfrm>
            <a:off x="5106988" y="261938"/>
            <a:ext cx="3522662" cy="631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2" name="Group 27"/>
          <p:cNvGrpSpPr>
            <a:grpSpLocks/>
          </p:cNvGrpSpPr>
          <p:nvPr/>
        </p:nvGrpSpPr>
        <p:grpSpPr bwMode="auto">
          <a:xfrm>
            <a:off x="6769100" y="5913438"/>
            <a:ext cx="996950" cy="582612"/>
            <a:chOff x="6686425" y="5866452"/>
            <a:chExt cx="1139825" cy="665163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6686425" y="5877327"/>
              <a:ext cx="1139825" cy="607165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6755395" y="5866452"/>
              <a:ext cx="1010960" cy="665163"/>
            </a:xfrm>
            <a:prstGeom prst="line">
              <a:avLst/>
            </a:prstGeom>
            <a:ln w="762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6" descr="6 Days War-12.jpg"/>
          <p:cNvPicPr>
            <a:picLocks noChangeAspect="1"/>
          </p:cNvPicPr>
          <p:nvPr/>
        </p:nvPicPr>
        <p:blipFill>
          <a:blip r:embed="rId2" cstate="print"/>
          <a:srcRect b="3896"/>
          <a:stretch>
            <a:fillRect/>
          </a:stretch>
        </p:blipFill>
        <p:spPr bwMode="auto">
          <a:xfrm>
            <a:off x="0" y="23813"/>
            <a:ext cx="91440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4" name="Straight Connector 43"/>
          <p:cNvCxnSpPr>
            <a:endCxn id="46" idx="3"/>
          </p:cNvCxnSpPr>
          <p:nvPr/>
        </p:nvCxnSpPr>
        <p:spPr>
          <a:xfrm>
            <a:off x="2562031" y="6181336"/>
            <a:ext cx="2706688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2505075" y="6080125"/>
            <a:ext cx="46038" cy="166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46" name="Rectangle 45"/>
          <p:cNvSpPr/>
          <p:nvPr/>
        </p:nvSpPr>
        <p:spPr>
          <a:xfrm>
            <a:off x="5222681" y="6098786"/>
            <a:ext cx="46038" cy="166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18438" name="TextBox 46"/>
          <p:cNvSpPr txBox="1">
            <a:spLocks noChangeArrowheads="1"/>
          </p:cNvSpPr>
          <p:nvPr/>
        </p:nvSpPr>
        <p:spPr bwMode="auto">
          <a:xfrm>
            <a:off x="3236913" y="6092825"/>
            <a:ext cx="949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600" b="1"/>
              <a:t>100 מטר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1088" y="249238"/>
            <a:ext cx="7824787" cy="676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2160588" y="344488"/>
            <a:ext cx="6591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sz="2800" b="1" i="1"/>
              <a:t>סיכום המערכה באגף הדרומי של ירושלים</a:t>
            </a:r>
          </a:p>
        </p:txBody>
      </p:sp>
      <p:sp>
        <p:nvSpPr>
          <p:cNvPr id="19460" name="TextBox 6"/>
          <p:cNvSpPr txBox="1">
            <a:spLocks noChangeArrowheads="1"/>
          </p:cNvSpPr>
          <p:nvPr/>
        </p:nvSpPr>
        <p:spPr bwMode="auto">
          <a:xfrm>
            <a:off x="1331913" y="914400"/>
            <a:ext cx="7419975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 eaLnBrk="1" hangingPunct="1"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sz="1700" b="1" dirty="0"/>
              <a:t>בבוקר המלחמה היה צידו המערבי של השטח המפורז של אזור ארמון הנציב, בלתי </a:t>
            </a:r>
            <a:r>
              <a:rPr lang="he-IL" altLang="he-IL" sz="1700" b="1" dirty="0" smtClean="0"/>
              <a:t>מוגן.</a:t>
            </a:r>
            <a:endParaRPr lang="he-IL" altLang="he-IL" sz="1700" b="1" dirty="0"/>
          </a:p>
          <a:p>
            <a:pPr marL="342900" indent="-342900" algn="r" rtl="1" eaLnBrk="1" hangingPunct="1"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sz="1700" b="1" dirty="0"/>
              <a:t>עד לגילוי נוכחות חיילים ירדנים במתחם ארמון הנציב – ע"י תצפית – לא ניתנה לצה"ל, שום התרעה על כניסתם למתחם ארמון הנציב.</a:t>
            </a:r>
          </a:p>
          <a:p>
            <a:pPr marL="342900" indent="-342900" algn="r" rtl="1" eaLnBrk="1" hangingPunct="1"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sz="1700" b="1" dirty="0"/>
              <a:t>קצין אג"ם חט' ירושלים הקים במהירות צוות קרב </a:t>
            </a:r>
            <a:r>
              <a:rPr lang="he-IL" altLang="he-IL" sz="1700" b="1" dirty="0" smtClean="0"/>
              <a:t>משולב, מ- </a:t>
            </a:r>
            <a:r>
              <a:rPr lang="he-IL" altLang="he-IL" sz="1700" b="1" dirty="0"/>
              <a:t>3 יחידות </a:t>
            </a:r>
            <a:r>
              <a:rPr lang="he-IL" altLang="he-IL" sz="1700" b="1" dirty="0" smtClean="0"/>
              <a:t>שונות,</a:t>
            </a:r>
          </a:p>
          <a:p>
            <a:pPr marL="342900" indent="-342900" algn="r" rtl="1" eaLnBrk="1" hangingPunct="1"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sz="1700" b="1" dirty="0" smtClean="0"/>
              <a:t>לתקיפת נגד מתחם ארמון הנציב</a:t>
            </a:r>
          </a:p>
          <a:p>
            <a:pPr marL="342900" indent="-342900" algn="r" rtl="1" eaLnBrk="1" hangingPunct="1"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sz="1700" b="1" dirty="0" smtClean="0"/>
              <a:t>הכוחות שנשלחו לתקיפה זאת לא היו מודעים לתכנונים מקדימים לאפשרות זו.</a:t>
            </a:r>
          </a:p>
          <a:p>
            <a:pPr marL="342900" indent="-342900" algn="r" rtl="1" eaLnBrk="1" hangingPunct="1"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sz="1700" b="1" dirty="0" smtClean="0"/>
              <a:t>היעדר </a:t>
            </a:r>
            <a:r>
              <a:rPr lang="he-IL" altLang="he-IL" sz="1700" b="1" dirty="0"/>
              <a:t>מודיעין וחוסר בתחמושת, פגמו בתפקוד הלוחמים.</a:t>
            </a:r>
          </a:p>
          <a:p>
            <a:pPr marL="342900" indent="-342900" algn="r" rtl="1" eaLnBrk="1" hangingPunct="1"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sz="1700" b="1" dirty="0" smtClean="0"/>
              <a:t>בידי מפקד </a:t>
            </a:r>
            <a:r>
              <a:rPr lang="he-IL" altLang="he-IL" sz="1700" b="1" dirty="0"/>
              <a:t>צוות הקרב המשולב לא היו מפות, מרשמים וכד' לתדרוך הכוחות.</a:t>
            </a:r>
          </a:p>
          <a:p>
            <a:pPr marL="342900" indent="-342900" algn="r" rtl="1" eaLnBrk="1" hangingPunct="1"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sz="1700" b="1" dirty="0"/>
              <a:t>השימוש בטנקים בראש הכוח הפורץ היה </a:t>
            </a:r>
            <a:r>
              <a:rPr lang="he-IL" altLang="he-IL" sz="1700" b="1" dirty="0" err="1"/>
              <a:t>מצויין</a:t>
            </a:r>
            <a:r>
              <a:rPr lang="he-IL" altLang="he-IL" sz="1700" b="1" dirty="0"/>
              <a:t>.</a:t>
            </a:r>
          </a:p>
          <a:p>
            <a:pPr marL="342900" indent="-342900" algn="r" rtl="1" eaLnBrk="1" hangingPunct="1"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sz="1700" b="1" dirty="0"/>
              <a:t>תקיפת מוצב "הנקניק" מהאגף, ומוצב "הפעמון" מצידו האחורי הועילו רבות.</a:t>
            </a:r>
          </a:p>
          <a:p>
            <a:pPr marL="342900" indent="-342900" algn="r" rtl="1" eaLnBrk="1" hangingPunct="1"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sz="1700" b="1" dirty="0"/>
              <a:t>שילוב הטנקים עם לוחמי </a:t>
            </a:r>
            <a:r>
              <a:rPr lang="he-IL" altLang="he-IL" sz="1700" b="1" dirty="0" err="1"/>
              <a:t>החי"ר</a:t>
            </a:r>
            <a:r>
              <a:rPr lang="he-IL" altLang="he-IL" sz="1700" b="1" dirty="0"/>
              <a:t> היה טוב מאד.</a:t>
            </a:r>
          </a:p>
          <a:p>
            <a:pPr marL="342900" indent="-342900" algn="r" rtl="1" eaLnBrk="1" hangingPunct="1"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sz="1700" b="1" dirty="0"/>
              <a:t>בתקיפת נגד זאת הוכרעו, תוך 5 שעות, 3 פלוגות ירדניות, שתיים מביניהן במוצבים מבוצרים.</a:t>
            </a:r>
          </a:p>
          <a:p>
            <a:pPr marL="342900" indent="-342900" algn="r" rtl="1" eaLnBrk="1" hangingPunct="1"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sz="1700" b="1" dirty="0"/>
              <a:t>תוצאת קרבות אלה היו הסרת האיום על דרום ירושלים. ניתוק ציר ירושלים הירדנית הר חברון ותחילת כיתור העיר העתיקה</a:t>
            </a:r>
            <a:r>
              <a:rPr lang="he-IL" altLang="he-IL" sz="1700" b="1" i="1" dirty="0"/>
              <a:t>.</a:t>
            </a:r>
            <a:r>
              <a:rPr lang="he-IL" altLang="he-IL" sz="1700" b="1" dirty="0"/>
              <a:t>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9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9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94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94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94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94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94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194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194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194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194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194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194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194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1088" y="249238"/>
            <a:ext cx="7824787" cy="676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0483" name="TextBox 6"/>
          <p:cNvSpPr txBox="1">
            <a:spLocks noChangeArrowheads="1"/>
          </p:cNvSpPr>
          <p:nvPr/>
        </p:nvSpPr>
        <p:spPr bwMode="auto">
          <a:xfrm>
            <a:off x="2160588" y="344488"/>
            <a:ext cx="6591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sz="2800" b="1" i="1"/>
              <a:t>חטיבה ממוכנת 10 "הראל" (מילואים)</a:t>
            </a: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330325" y="1176338"/>
            <a:ext cx="7286625" cy="376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b="1"/>
              <a:t>מח"ט אל"מ אורי בן ארי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endParaRPr lang="he-IL" altLang="he-IL" b="1"/>
          </a:p>
          <a:p>
            <a:pPr marL="342900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b="1"/>
              <a:t>1 גדוד טנקים 95 </a:t>
            </a:r>
          </a:p>
          <a:p>
            <a:pPr marL="800100" lvl="1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sz="1400" b="1"/>
              <a:t>61 טנקי שרמן</a:t>
            </a:r>
          </a:p>
          <a:p>
            <a:pPr marL="800100" lvl="1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sz="1400" b="1"/>
              <a:t>12 טנקי צנטוריון</a:t>
            </a:r>
          </a:p>
          <a:p>
            <a:pPr marL="800100" lvl="1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sz="1400" b="1"/>
              <a:t>9 שריוניות (חט' 35 סדירה)</a:t>
            </a:r>
          </a:p>
          <a:p>
            <a:pPr marL="800100" lvl="1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endParaRPr lang="he-IL" altLang="he-IL" sz="1400" b="1"/>
          </a:p>
          <a:p>
            <a:pPr marL="342900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b="1"/>
              <a:t>2 גדודי חרמ"ש 104, 106 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b="1"/>
              <a:t>1 סיירת חטיבתית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b="1"/>
              <a:t>גדוד מרגמות כבדות מתנייע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b="1"/>
              <a:t>פלוגת הנדסה</a:t>
            </a:r>
          </a:p>
          <a:p>
            <a:pPr marL="800100" lvl="1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endParaRPr lang="he-IL" altLang="he-IL" b="1"/>
          </a:p>
        </p:txBody>
      </p:sp>
      <p:sp>
        <p:nvSpPr>
          <p:cNvPr id="6" name="מלבן 5"/>
          <p:cNvSpPr/>
          <p:nvPr/>
        </p:nvSpPr>
        <p:spPr>
          <a:xfrm>
            <a:off x="3017838" y="5435600"/>
            <a:ext cx="5046662" cy="7540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6" name="תיבת טקסט 6"/>
          <p:cNvSpPr txBox="1">
            <a:spLocks noChangeArrowheads="1"/>
          </p:cNvSpPr>
          <p:nvPr/>
        </p:nvSpPr>
        <p:spPr bwMode="auto">
          <a:xfrm>
            <a:off x="3114675" y="5497513"/>
            <a:ext cx="48291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he-IL" altLang="he-IL" b="1" dirty="0" smtClean="0">
                <a:solidFill>
                  <a:srgbClr val="6600CC"/>
                </a:solidFill>
              </a:rPr>
              <a:t> 5 ליוני 12:30 </a:t>
            </a:r>
            <a:r>
              <a:rPr lang="en-US" altLang="he-IL" b="1" dirty="0" smtClean="0">
                <a:solidFill>
                  <a:srgbClr val="6600CC"/>
                </a:solidFill>
              </a:rPr>
              <a:t>     </a:t>
            </a:r>
            <a:r>
              <a:rPr lang="he-IL" altLang="he-IL" b="1" dirty="0" smtClean="0">
                <a:solidFill>
                  <a:srgbClr val="6600CC"/>
                </a:solidFill>
              </a:rPr>
              <a:t> המשימה</a:t>
            </a:r>
            <a:r>
              <a:rPr lang="he-IL" altLang="he-IL" b="1" dirty="0">
                <a:solidFill>
                  <a:srgbClr val="6600CC"/>
                </a:solidFill>
              </a:rPr>
              <a:t>: </a:t>
            </a:r>
          </a:p>
          <a:p>
            <a:pPr algn="r"/>
            <a:r>
              <a:rPr lang="he-IL" altLang="he-IL" b="1" dirty="0">
                <a:solidFill>
                  <a:srgbClr val="6600CC"/>
                </a:solidFill>
              </a:rPr>
              <a:t>חבירה דחופה </a:t>
            </a:r>
            <a:r>
              <a:rPr lang="he-IL" altLang="en-US" b="1" dirty="0">
                <a:solidFill>
                  <a:srgbClr val="6600CC"/>
                </a:solidFill>
              </a:rPr>
              <a:t>למובלעת הר הצופים</a:t>
            </a:r>
            <a:endParaRPr lang="en-US" altLang="en-US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1088" y="249238"/>
            <a:ext cx="7824787" cy="676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4329113" y="403225"/>
            <a:ext cx="202406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2800" b="1" i="1"/>
              <a:t>5 ביוני 1967</a:t>
            </a:r>
          </a:p>
          <a:p>
            <a:pPr algn="r" rtl="1" eaLnBrk="1" hangingPunct="1"/>
            <a:endParaRPr lang="he-IL" altLang="he-IL" sz="2800" b="1" i="1"/>
          </a:p>
          <a:p>
            <a:pPr algn="r" rtl="1" eaLnBrk="1" hangingPunct="1"/>
            <a:endParaRPr lang="he-IL" altLang="he-IL" sz="2800" b="1" i="1"/>
          </a:p>
          <a:p>
            <a:pPr algn="r" rtl="1" eaLnBrk="1" hangingPunct="1"/>
            <a:r>
              <a:rPr lang="he-IL" altLang="he-IL" sz="2800" b="1" i="1"/>
              <a:t>     </a:t>
            </a:r>
          </a:p>
        </p:txBody>
      </p:sp>
      <p:sp>
        <p:nvSpPr>
          <p:cNvPr id="2" name="מלבן 1"/>
          <p:cNvSpPr/>
          <p:nvPr/>
        </p:nvSpPr>
        <p:spPr>
          <a:xfrm>
            <a:off x="3614738" y="1898650"/>
            <a:ext cx="3125787" cy="17764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1509" name="TextBox 6"/>
          <p:cNvSpPr txBox="1">
            <a:spLocks noChangeArrowheads="1"/>
          </p:cNvSpPr>
          <p:nvPr/>
        </p:nvSpPr>
        <p:spPr bwMode="auto">
          <a:xfrm>
            <a:off x="2203450" y="2122488"/>
            <a:ext cx="43894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SzPct val="65000"/>
            </a:pPr>
            <a:r>
              <a:rPr lang="he-IL" altLang="he-IL" sz="2400" b="1" dirty="0"/>
              <a:t>אור ראשון 	04:05</a:t>
            </a:r>
          </a:p>
          <a:p>
            <a:pPr algn="r" rtl="1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SzPct val="65000"/>
            </a:pPr>
            <a:r>
              <a:rPr lang="he-IL" altLang="he-IL" sz="2400" b="1" dirty="0"/>
              <a:t>אור אחרון	</a:t>
            </a:r>
            <a:r>
              <a:rPr lang="he-IL" altLang="he-IL" sz="2400" b="1" dirty="0" smtClean="0"/>
              <a:t>19:11</a:t>
            </a:r>
            <a:endParaRPr lang="he-IL" altLang="he-IL" sz="2400" b="1" dirty="0"/>
          </a:p>
          <a:p>
            <a:pPr algn="r" rtl="1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SzPct val="65000"/>
            </a:pPr>
            <a:r>
              <a:rPr lang="he-IL" altLang="he-IL" sz="2400" b="1" dirty="0"/>
              <a:t>עלטה		93%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9" descr="הראל-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4988"/>
            <a:ext cx="9144000" cy="386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1" name="Group 23"/>
          <p:cNvGrpSpPr>
            <a:grpSpLocks/>
          </p:cNvGrpSpPr>
          <p:nvPr/>
        </p:nvGrpSpPr>
        <p:grpSpPr bwMode="auto">
          <a:xfrm>
            <a:off x="712788" y="4705350"/>
            <a:ext cx="2838450" cy="1885950"/>
            <a:chOff x="1341120" y="4705947"/>
            <a:chExt cx="2838994" cy="1884858"/>
          </a:xfrm>
        </p:grpSpPr>
        <p:sp>
          <p:nvSpPr>
            <p:cNvPr id="25" name="Rectangle 24"/>
            <p:cNvSpPr/>
            <p:nvPr/>
          </p:nvSpPr>
          <p:spPr>
            <a:xfrm>
              <a:off x="1341120" y="4726573"/>
              <a:ext cx="2838994" cy="18642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551344" y="6341712"/>
              <a:ext cx="379485" cy="16659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22563" name="TextBox 26"/>
            <p:cNvSpPr txBox="1">
              <a:spLocks noChangeArrowheads="1"/>
            </p:cNvSpPr>
            <p:nvPr/>
          </p:nvSpPr>
          <p:spPr bwMode="auto">
            <a:xfrm>
              <a:off x="2482850" y="6247200"/>
              <a:ext cx="990600" cy="30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אזור מפורז</a:t>
              </a:r>
            </a:p>
          </p:txBody>
        </p:sp>
        <p:sp>
          <p:nvSpPr>
            <p:cNvPr id="22564" name="TextBox 27"/>
            <p:cNvSpPr txBox="1">
              <a:spLocks noChangeArrowheads="1"/>
            </p:cNvSpPr>
            <p:nvPr/>
          </p:nvSpPr>
          <p:spPr bwMode="auto">
            <a:xfrm>
              <a:off x="2205038" y="6044000"/>
              <a:ext cx="126841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מוצבים ירדניים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3538641" y="6140216"/>
              <a:ext cx="379485" cy="130100"/>
            </a:xfrm>
            <a:prstGeom prst="ellipse">
              <a:avLst/>
            </a:prstGeom>
            <a:solidFill>
              <a:srgbClr val="996600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3527526" y="5949826"/>
              <a:ext cx="438234" cy="158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527526" y="5721359"/>
              <a:ext cx="438234" cy="1587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3681543" y="5450054"/>
              <a:ext cx="106382" cy="951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33" name="Isosceles Triangle 32"/>
            <p:cNvSpPr/>
            <p:nvPr/>
          </p:nvSpPr>
          <p:spPr>
            <a:xfrm>
              <a:off x="3681543" y="5215240"/>
              <a:ext cx="119085" cy="118993"/>
            </a:xfrm>
            <a:prstGeom prst="triangl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22570" name="TextBox 6"/>
            <p:cNvSpPr txBox="1">
              <a:spLocks noChangeArrowheads="1"/>
            </p:cNvSpPr>
            <p:nvPr/>
          </p:nvSpPr>
          <p:spPr bwMode="auto">
            <a:xfrm>
              <a:off x="1435335" y="5787968"/>
              <a:ext cx="2038128" cy="307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הקו העירוני – הצד הירדני</a:t>
              </a:r>
            </a:p>
          </p:txBody>
        </p:sp>
        <p:sp>
          <p:nvSpPr>
            <p:cNvPr id="22571" name="TextBox 6"/>
            <p:cNvSpPr txBox="1">
              <a:spLocks noChangeArrowheads="1"/>
            </p:cNvSpPr>
            <p:nvPr/>
          </p:nvSpPr>
          <p:spPr bwMode="auto">
            <a:xfrm>
              <a:off x="1353571" y="5568512"/>
              <a:ext cx="2119897" cy="307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הקו הכפרי – הצד הישראלי</a:t>
              </a:r>
            </a:p>
          </p:txBody>
        </p:sp>
        <p:sp>
          <p:nvSpPr>
            <p:cNvPr id="22572" name="TextBox 6"/>
            <p:cNvSpPr txBox="1">
              <a:spLocks noChangeArrowheads="1"/>
            </p:cNvSpPr>
            <p:nvPr/>
          </p:nvSpPr>
          <p:spPr bwMode="auto">
            <a:xfrm>
              <a:off x="2227618" y="5361248"/>
              <a:ext cx="124585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עמדות ירדניות</a:t>
              </a:r>
            </a:p>
          </p:txBody>
        </p:sp>
        <p:sp>
          <p:nvSpPr>
            <p:cNvPr id="22573" name="TextBox 6"/>
            <p:cNvSpPr txBox="1">
              <a:spLocks noChangeArrowheads="1"/>
            </p:cNvSpPr>
            <p:nvPr/>
          </p:nvSpPr>
          <p:spPr bwMode="auto">
            <a:xfrm>
              <a:off x="2073732" y="5141792"/>
              <a:ext cx="139974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עמדות ישראליות</a:t>
              </a:r>
            </a:p>
          </p:txBody>
        </p:sp>
        <p:sp>
          <p:nvSpPr>
            <p:cNvPr id="22574" name="TextBox 6"/>
            <p:cNvSpPr txBox="1">
              <a:spLocks noChangeArrowheads="1"/>
            </p:cNvSpPr>
            <p:nvPr/>
          </p:nvSpPr>
          <p:spPr bwMode="auto">
            <a:xfrm>
              <a:off x="3437717" y="4705947"/>
              <a:ext cx="6575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 u="sng"/>
                <a:t>מקרא: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3527526" y="5054995"/>
              <a:ext cx="438234" cy="1587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76" name="TextBox 6"/>
            <p:cNvSpPr txBox="1">
              <a:spLocks noChangeArrowheads="1"/>
            </p:cNvSpPr>
            <p:nvPr/>
          </p:nvSpPr>
          <p:spPr bwMode="auto">
            <a:xfrm>
              <a:off x="2346240" y="4903384"/>
              <a:ext cx="11272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חטיבת הראל</a:t>
              </a:r>
            </a:p>
          </p:txBody>
        </p:sp>
      </p:grpSp>
      <p:sp>
        <p:nvSpPr>
          <p:cNvPr id="54" name="Rectangle 53"/>
          <p:cNvSpPr/>
          <p:nvPr/>
        </p:nvSpPr>
        <p:spPr>
          <a:xfrm>
            <a:off x="6578600" y="998538"/>
            <a:ext cx="593725" cy="273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2533" name="Rectangle 54"/>
          <p:cNvSpPr>
            <a:spLocks noChangeArrowheads="1"/>
          </p:cNvSpPr>
          <p:nvPr/>
        </p:nvSpPr>
        <p:spPr bwMode="auto">
          <a:xfrm>
            <a:off x="6545263" y="965200"/>
            <a:ext cx="6413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/>
              <a:t>03:30</a:t>
            </a:r>
            <a:endParaRPr lang="he-IL" altLang="he-IL" sz="1400"/>
          </a:p>
        </p:txBody>
      </p:sp>
      <p:sp>
        <p:nvSpPr>
          <p:cNvPr id="22534" name="TextBox 4"/>
          <p:cNvSpPr txBox="1">
            <a:spLocks noChangeArrowheads="1"/>
          </p:cNvSpPr>
          <p:nvPr/>
        </p:nvSpPr>
        <p:spPr bwMode="auto">
          <a:xfrm>
            <a:off x="3538538" y="4672013"/>
            <a:ext cx="5191125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/>
            <a:r>
              <a:rPr lang="he-IL" altLang="he-IL" sz="2700" b="1" i="1"/>
              <a:t>המערכה באגף הצפוני של ירושלים</a:t>
            </a:r>
          </a:p>
          <a:p>
            <a:pPr algn="ctr" rtl="1" eaLnBrk="1" hangingPunct="1"/>
            <a:r>
              <a:rPr lang="he-IL" altLang="he-IL" sz="2700" b="1" i="1"/>
              <a:t>חטיבה ממוכנת הראל</a:t>
            </a:r>
          </a:p>
          <a:p>
            <a:pPr algn="ctr" rtl="1" eaLnBrk="1" hangingPunct="1"/>
            <a:endParaRPr lang="he-IL" altLang="he-IL" sz="2700" b="1" i="1"/>
          </a:p>
          <a:p>
            <a:pPr algn="ctr" rtl="1" eaLnBrk="1" hangingPunct="1"/>
            <a:r>
              <a:rPr lang="he-IL" altLang="he-IL" sz="2000" b="1" i="1"/>
              <a:t>יום שני 5.6.1967, 17:00-03:30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59213" y="2754313"/>
            <a:ext cx="593725" cy="273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2536" name="Rectangle 54"/>
          <p:cNvSpPr>
            <a:spLocks noChangeArrowheads="1"/>
          </p:cNvSpPr>
          <p:nvPr/>
        </p:nvSpPr>
        <p:spPr bwMode="auto">
          <a:xfrm>
            <a:off x="3825875" y="2720975"/>
            <a:ext cx="641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/>
              <a:t>17:00</a:t>
            </a:r>
            <a:endParaRPr lang="he-IL" altLang="he-IL" sz="1400"/>
          </a:p>
        </p:txBody>
      </p:sp>
      <p:sp>
        <p:nvSpPr>
          <p:cNvPr id="40" name="Rectangle 39"/>
          <p:cNvSpPr/>
          <p:nvPr/>
        </p:nvSpPr>
        <p:spPr>
          <a:xfrm>
            <a:off x="4691063" y="2873375"/>
            <a:ext cx="593725" cy="273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2538" name="Rectangle 56"/>
          <p:cNvSpPr>
            <a:spLocks noChangeArrowheads="1"/>
          </p:cNvSpPr>
          <p:nvPr/>
        </p:nvSpPr>
        <p:spPr bwMode="auto">
          <a:xfrm>
            <a:off x="4657725" y="2840038"/>
            <a:ext cx="641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/>
              <a:t>17:00</a:t>
            </a:r>
            <a:endParaRPr lang="he-IL" altLang="he-IL" sz="1400"/>
          </a:p>
        </p:txBody>
      </p:sp>
      <p:sp>
        <p:nvSpPr>
          <p:cNvPr id="42" name="Rectangle 41"/>
          <p:cNvSpPr/>
          <p:nvPr/>
        </p:nvSpPr>
        <p:spPr>
          <a:xfrm>
            <a:off x="4349750" y="1979613"/>
            <a:ext cx="593725" cy="273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2540" name="Rectangle 54"/>
          <p:cNvSpPr>
            <a:spLocks noChangeArrowheads="1"/>
          </p:cNvSpPr>
          <p:nvPr/>
        </p:nvSpPr>
        <p:spPr bwMode="auto">
          <a:xfrm>
            <a:off x="4316413" y="1946275"/>
            <a:ext cx="641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/>
              <a:t>17:50</a:t>
            </a:r>
            <a:endParaRPr lang="he-IL" altLang="he-IL" sz="1400"/>
          </a:p>
        </p:txBody>
      </p:sp>
      <p:sp>
        <p:nvSpPr>
          <p:cNvPr id="49" name="Rectangle 48"/>
          <p:cNvSpPr/>
          <p:nvPr/>
        </p:nvSpPr>
        <p:spPr>
          <a:xfrm>
            <a:off x="2528888" y="2649538"/>
            <a:ext cx="593725" cy="273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2542" name="Rectangle 50"/>
          <p:cNvSpPr>
            <a:spLocks noChangeArrowheads="1"/>
          </p:cNvSpPr>
          <p:nvPr/>
        </p:nvSpPr>
        <p:spPr bwMode="auto">
          <a:xfrm>
            <a:off x="2495550" y="2616200"/>
            <a:ext cx="64293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/>
              <a:t>17:00</a:t>
            </a:r>
            <a:endParaRPr lang="he-IL" altLang="he-IL" sz="1400"/>
          </a:p>
        </p:txBody>
      </p:sp>
      <p:sp>
        <p:nvSpPr>
          <p:cNvPr id="61" name="Rectangle 60"/>
          <p:cNvSpPr/>
          <p:nvPr/>
        </p:nvSpPr>
        <p:spPr>
          <a:xfrm>
            <a:off x="2608263" y="1905000"/>
            <a:ext cx="593725" cy="273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2544" name="Rectangle 50"/>
          <p:cNvSpPr>
            <a:spLocks noChangeArrowheads="1"/>
          </p:cNvSpPr>
          <p:nvPr/>
        </p:nvSpPr>
        <p:spPr bwMode="auto">
          <a:xfrm>
            <a:off x="2576513" y="1871663"/>
            <a:ext cx="641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/>
              <a:t>23:00</a:t>
            </a:r>
            <a:endParaRPr lang="he-IL" altLang="he-IL" sz="1400"/>
          </a:p>
        </p:txBody>
      </p:sp>
      <p:sp>
        <p:nvSpPr>
          <p:cNvPr id="63" name="Rectangle 62"/>
          <p:cNvSpPr/>
          <p:nvPr/>
        </p:nvSpPr>
        <p:spPr>
          <a:xfrm>
            <a:off x="4135438" y="820738"/>
            <a:ext cx="593725" cy="273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2546" name="Rectangle 50"/>
          <p:cNvSpPr>
            <a:spLocks noChangeArrowheads="1"/>
          </p:cNvSpPr>
          <p:nvPr/>
        </p:nvSpPr>
        <p:spPr bwMode="auto">
          <a:xfrm>
            <a:off x="4103688" y="787400"/>
            <a:ext cx="641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/>
              <a:t>02:00</a:t>
            </a:r>
            <a:endParaRPr lang="he-IL" altLang="he-IL" sz="1400"/>
          </a:p>
        </p:txBody>
      </p:sp>
      <p:sp>
        <p:nvSpPr>
          <p:cNvPr id="65" name="Rectangle 64"/>
          <p:cNvSpPr/>
          <p:nvPr/>
        </p:nvSpPr>
        <p:spPr>
          <a:xfrm>
            <a:off x="5622925" y="1087438"/>
            <a:ext cx="593725" cy="273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2548" name="Rectangle 54"/>
          <p:cNvSpPr>
            <a:spLocks noChangeArrowheads="1"/>
          </p:cNvSpPr>
          <p:nvPr/>
        </p:nvSpPr>
        <p:spPr bwMode="auto">
          <a:xfrm>
            <a:off x="5589588" y="1054100"/>
            <a:ext cx="641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/>
              <a:t>02:30</a:t>
            </a:r>
            <a:endParaRPr lang="he-IL" altLang="he-IL" sz="1400"/>
          </a:p>
        </p:txBody>
      </p:sp>
      <p:sp>
        <p:nvSpPr>
          <p:cNvPr id="69" name="Rectangle 68"/>
          <p:cNvSpPr/>
          <p:nvPr/>
        </p:nvSpPr>
        <p:spPr>
          <a:xfrm>
            <a:off x="7580313" y="588963"/>
            <a:ext cx="1406525" cy="75882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 dirty="0">
              <a:solidFill>
                <a:srgbClr val="C00000"/>
              </a:solidFill>
            </a:endParaRPr>
          </a:p>
        </p:txBody>
      </p:sp>
      <p:sp>
        <p:nvSpPr>
          <p:cNvPr id="22550" name="Rectangle 54"/>
          <p:cNvSpPr>
            <a:spLocks noChangeArrowheads="1"/>
          </p:cNvSpPr>
          <p:nvPr/>
        </p:nvSpPr>
        <p:spPr bwMode="auto">
          <a:xfrm>
            <a:off x="7597775" y="641350"/>
            <a:ext cx="13890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>
                <a:solidFill>
                  <a:schemeClr val="bg1"/>
                </a:solidFill>
              </a:rPr>
              <a:t>03:30</a:t>
            </a:r>
          </a:p>
          <a:p>
            <a:pPr algn="r" rtl="1" eaLnBrk="1" hangingPunct="1"/>
            <a:r>
              <a:rPr lang="he-IL" altLang="he-IL" sz="1400" b="1">
                <a:solidFill>
                  <a:schemeClr val="bg1"/>
                </a:solidFill>
              </a:rPr>
              <a:t>החל הקרב על</a:t>
            </a:r>
          </a:p>
          <a:p>
            <a:pPr algn="r" rtl="1" eaLnBrk="1" hangingPunct="1"/>
            <a:r>
              <a:rPr lang="he-IL" altLang="he-IL" sz="1400" b="1">
                <a:solidFill>
                  <a:schemeClr val="bg1"/>
                </a:solidFill>
              </a:rPr>
              <a:t>גבעת התחמושת</a:t>
            </a:r>
            <a:endParaRPr lang="he-IL" altLang="he-IL" sz="1400">
              <a:solidFill>
                <a:schemeClr val="bg1"/>
              </a:solidFill>
            </a:endParaRPr>
          </a:p>
        </p:txBody>
      </p:sp>
      <p:sp>
        <p:nvSpPr>
          <p:cNvPr id="22551" name="Rectangle 20"/>
          <p:cNvSpPr>
            <a:spLocks noChangeArrowheads="1"/>
          </p:cNvSpPr>
          <p:nvPr/>
        </p:nvSpPr>
        <p:spPr bwMode="auto">
          <a:xfrm>
            <a:off x="2236788" y="3267075"/>
            <a:ext cx="5032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800" b="1"/>
              <a:t>מבשרת</a:t>
            </a:r>
            <a:endParaRPr lang="he-IL" altLang="he-IL" sz="800"/>
          </a:p>
        </p:txBody>
      </p:sp>
      <p:sp>
        <p:nvSpPr>
          <p:cNvPr id="22552" name="Rectangle 47"/>
          <p:cNvSpPr>
            <a:spLocks noChangeArrowheads="1"/>
          </p:cNvSpPr>
          <p:nvPr/>
        </p:nvSpPr>
        <p:spPr bwMode="auto">
          <a:xfrm>
            <a:off x="153988" y="1882775"/>
            <a:ext cx="53657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 eaLnBrk="1" hangingPunct="1">
              <a:lnSpc>
                <a:spcPts val="800"/>
              </a:lnSpc>
            </a:pPr>
            <a:r>
              <a:rPr lang="he-IL" altLang="he-IL" sz="800" b="1"/>
              <a:t>מעלה</a:t>
            </a:r>
          </a:p>
          <a:p>
            <a:pPr algn="ctr" rtl="1" eaLnBrk="1" hangingPunct="1">
              <a:lnSpc>
                <a:spcPts val="800"/>
              </a:lnSpc>
            </a:pPr>
            <a:r>
              <a:rPr lang="he-IL" altLang="he-IL" sz="800" b="1"/>
              <a:t>החמישה</a:t>
            </a:r>
            <a:endParaRPr lang="he-IL" altLang="he-IL" sz="800"/>
          </a:p>
        </p:txBody>
      </p:sp>
      <p:sp>
        <p:nvSpPr>
          <p:cNvPr id="22553" name="Rectangle 47"/>
          <p:cNvSpPr>
            <a:spLocks noChangeArrowheads="1"/>
          </p:cNvSpPr>
          <p:nvPr/>
        </p:nvSpPr>
        <p:spPr bwMode="auto">
          <a:xfrm>
            <a:off x="758825" y="2425700"/>
            <a:ext cx="4286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 eaLnBrk="1" hangingPunct="1">
              <a:lnSpc>
                <a:spcPts val="800"/>
              </a:lnSpc>
            </a:pPr>
            <a:r>
              <a:rPr lang="he-IL" altLang="he-IL" sz="800" b="1"/>
              <a:t>קרית</a:t>
            </a:r>
          </a:p>
          <a:p>
            <a:pPr algn="ctr" rtl="1" eaLnBrk="1" hangingPunct="1">
              <a:lnSpc>
                <a:spcPts val="800"/>
              </a:lnSpc>
            </a:pPr>
            <a:r>
              <a:rPr lang="he-IL" altLang="he-IL" sz="800" b="1"/>
              <a:t>ענבים</a:t>
            </a:r>
            <a:endParaRPr lang="he-IL" altLang="he-IL" sz="800"/>
          </a:p>
        </p:txBody>
      </p:sp>
      <p:sp>
        <p:nvSpPr>
          <p:cNvPr id="22554" name="Rectangle 47"/>
          <p:cNvSpPr>
            <a:spLocks noChangeArrowheads="1"/>
          </p:cNvSpPr>
          <p:nvPr/>
        </p:nvSpPr>
        <p:spPr bwMode="auto">
          <a:xfrm>
            <a:off x="263525" y="2973388"/>
            <a:ext cx="506413" cy="19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 eaLnBrk="1" hangingPunct="1">
              <a:lnSpc>
                <a:spcPts val="800"/>
              </a:lnSpc>
            </a:pPr>
            <a:r>
              <a:rPr lang="he-IL" altLang="he-IL" sz="800" b="1"/>
              <a:t>אבו גוש</a:t>
            </a:r>
            <a:endParaRPr lang="he-IL" altLang="he-IL" sz="800"/>
          </a:p>
        </p:txBody>
      </p:sp>
      <p:sp>
        <p:nvSpPr>
          <p:cNvPr id="55" name="Rectangle 54"/>
          <p:cNvSpPr/>
          <p:nvPr/>
        </p:nvSpPr>
        <p:spPr>
          <a:xfrm>
            <a:off x="912813" y="1947863"/>
            <a:ext cx="593725" cy="273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2556" name="Rectangle 52"/>
          <p:cNvSpPr>
            <a:spLocks noChangeArrowheads="1"/>
          </p:cNvSpPr>
          <p:nvPr/>
        </p:nvSpPr>
        <p:spPr bwMode="auto">
          <a:xfrm>
            <a:off x="879475" y="1914525"/>
            <a:ext cx="641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/>
              <a:t>17:00</a:t>
            </a:r>
            <a:endParaRPr lang="he-IL" altLang="he-IL" sz="1400"/>
          </a:p>
        </p:txBody>
      </p:sp>
      <p:sp>
        <p:nvSpPr>
          <p:cNvPr id="58" name="Rectangle 57"/>
          <p:cNvSpPr/>
          <p:nvPr/>
        </p:nvSpPr>
        <p:spPr>
          <a:xfrm>
            <a:off x="2263775" y="777875"/>
            <a:ext cx="593725" cy="273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2558" name="Rectangle 50"/>
          <p:cNvSpPr>
            <a:spLocks noChangeArrowheads="1"/>
          </p:cNvSpPr>
          <p:nvPr/>
        </p:nvSpPr>
        <p:spPr bwMode="auto">
          <a:xfrm>
            <a:off x="2230438" y="744538"/>
            <a:ext cx="64293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/>
              <a:t>23:15</a:t>
            </a:r>
            <a:endParaRPr lang="he-IL" altLang="he-IL" sz="1400"/>
          </a:p>
        </p:txBody>
      </p:sp>
      <p:sp>
        <p:nvSpPr>
          <p:cNvPr id="62" name="Rectangle 61"/>
          <p:cNvSpPr/>
          <p:nvPr/>
        </p:nvSpPr>
        <p:spPr>
          <a:xfrm>
            <a:off x="1728788" y="1454150"/>
            <a:ext cx="593725" cy="273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2560" name="Rectangle 59"/>
          <p:cNvSpPr>
            <a:spLocks noChangeArrowheads="1"/>
          </p:cNvSpPr>
          <p:nvPr/>
        </p:nvSpPr>
        <p:spPr bwMode="auto">
          <a:xfrm>
            <a:off x="1697038" y="1420813"/>
            <a:ext cx="641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/>
              <a:t>19:00</a:t>
            </a:r>
            <a:endParaRPr lang="he-IL" altLang="he-IL" sz="140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1088" y="249238"/>
            <a:ext cx="7824787" cy="676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2133600" y="403225"/>
            <a:ext cx="64833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2800" b="1" i="1"/>
              <a:t>ירושלים במלחמת – העצמאות תש"ח 1948 </a:t>
            </a:r>
          </a:p>
          <a:p>
            <a:pPr algn="r" rtl="1" eaLnBrk="1" hangingPunct="1"/>
            <a:endParaRPr lang="he-IL" altLang="he-IL" sz="2800" b="1" i="1"/>
          </a:p>
          <a:p>
            <a:pPr algn="r" rtl="1" eaLnBrk="1" hangingPunct="1"/>
            <a:endParaRPr lang="he-IL" altLang="he-IL" sz="2800" b="1" i="1"/>
          </a:p>
          <a:p>
            <a:pPr algn="r" rtl="1" eaLnBrk="1" hangingPunct="1"/>
            <a:r>
              <a:rPr lang="he-IL" altLang="he-IL" sz="2800" b="1" i="1"/>
              <a:t>     </a:t>
            </a:r>
          </a:p>
        </p:txBody>
      </p:sp>
      <p:sp>
        <p:nvSpPr>
          <p:cNvPr id="5124" name="TextBox 6"/>
          <p:cNvSpPr txBox="1">
            <a:spLocks noChangeArrowheads="1"/>
          </p:cNvSpPr>
          <p:nvPr/>
        </p:nvSpPr>
        <p:spPr bwMode="auto">
          <a:xfrm>
            <a:off x="1330325" y="1365250"/>
            <a:ext cx="728662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Wingdings" pitchFamily="2" charset="2"/>
              <a:buChar char="v"/>
            </a:pPr>
            <a:r>
              <a:rPr lang="he-IL" altLang="he-IL" b="1" dirty="0"/>
              <a:t>המערכה על ירושלים וסביבתה </a:t>
            </a:r>
            <a:r>
              <a:rPr lang="he-IL" altLang="he-IL" b="1" dirty="0" smtClean="0"/>
              <a:t>הייתה </a:t>
            </a:r>
            <a:r>
              <a:rPr lang="he-IL" altLang="he-IL" b="1" dirty="0"/>
              <a:t>הכבדה והמכרעת שבקרבות מלחמת  העצמאות.</a:t>
            </a:r>
          </a:p>
          <a:p>
            <a:pPr marL="342900" indent="-342900" algn="r" rtl="1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Wingdings" pitchFamily="2" charset="2"/>
              <a:buChar char="v"/>
            </a:pPr>
            <a:r>
              <a:rPr lang="he-IL" altLang="he-IL" b="1" dirty="0"/>
              <a:t>משך המלחמה ארך כשנה, מתוכה כשלושה חודשי מצור.</a:t>
            </a:r>
          </a:p>
          <a:p>
            <a:pPr marL="342900" indent="-342900" algn="r" rtl="1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Wingdings" pitchFamily="2" charset="2"/>
              <a:buChar char="v"/>
            </a:pPr>
            <a:r>
              <a:rPr lang="he-IL" altLang="he-IL" b="1" dirty="0"/>
              <a:t>במערכה נפלו 2009 חללים מהם 1586 לוחמים ו- 425 אזרחים, שהם כשליש מסך כלל הנופלים </a:t>
            </a:r>
            <a:r>
              <a:rPr lang="he-IL" altLang="he-IL" b="1" dirty="0" smtClean="0"/>
              <a:t>בארץ במלחמת </a:t>
            </a:r>
            <a:r>
              <a:rPr lang="he-IL" altLang="he-IL" b="1" dirty="0"/>
              <a:t>העצמאות. </a:t>
            </a:r>
          </a:p>
          <a:p>
            <a:pPr marL="342900" indent="-342900" algn="r" rtl="1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Wingdings" pitchFamily="2" charset="2"/>
              <a:buChar char="v"/>
            </a:pPr>
            <a:r>
              <a:rPr lang="he-IL" altLang="he-IL" b="1" dirty="0"/>
              <a:t>הרובע היהודי בעיר העתיקה נפל בידי הירדנים.</a:t>
            </a:r>
          </a:p>
          <a:p>
            <a:pPr marL="342900" indent="-342900" algn="r" rtl="1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Wingdings" pitchFamily="2" charset="2"/>
              <a:buChar char="v"/>
            </a:pPr>
            <a:r>
              <a:rPr lang="he-IL" altLang="he-IL" b="1" dirty="0" smtClean="0"/>
              <a:t>המערכה  </a:t>
            </a:r>
            <a:r>
              <a:rPr lang="he-IL" altLang="he-IL" b="1" dirty="0"/>
              <a:t>על ירושלים הסתיימה ללא הכרעה.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5" descr="01.jpg"/>
          <p:cNvPicPr>
            <a:picLocks noChangeAspect="1"/>
          </p:cNvPicPr>
          <p:nvPr/>
        </p:nvPicPr>
        <p:blipFill>
          <a:blip r:embed="rId2" cstate="print"/>
          <a:srcRect l="56342" t="3810"/>
          <a:stretch>
            <a:fillRect/>
          </a:stretch>
        </p:blipFill>
        <p:spPr bwMode="auto">
          <a:xfrm>
            <a:off x="5368925" y="261938"/>
            <a:ext cx="3522663" cy="631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27"/>
          <p:cNvSpPr txBox="1">
            <a:spLocks noChangeArrowheads="1"/>
          </p:cNvSpPr>
          <p:nvPr/>
        </p:nvSpPr>
        <p:spPr bwMode="auto">
          <a:xfrm>
            <a:off x="1566863" y="1874838"/>
            <a:ext cx="3802062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 eaLnBrk="1" hangingPunct="1">
              <a:lnSpc>
                <a:spcPts val="2700"/>
              </a:lnSpc>
              <a:buSzPct val="65000"/>
              <a:buFont typeface="Wingdings" pitchFamily="2" charset="2"/>
              <a:buChar char="v"/>
            </a:pPr>
            <a:r>
              <a:rPr lang="he-IL" altLang="he-IL" b="1"/>
              <a:t>נותק ציר ירושלים רמאללה.</a:t>
            </a:r>
          </a:p>
          <a:p>
            <a:pPr marL="342900" indent="-342900" algn="r" rtl="1" eaLnBrk="1" hangingPunct="1">
              <a:lnSpc>
                <a:spcPts val="2700"/>
              </a:lnSpc>
              <a:buSzPct val="65000"/>
              <a:buFont typeface="Wingdings" pitchFamily="2" charset="2"/>
              <a:buChar char="v"/>
            </a:pPr>
            <a:r>
              <a:rPr lang="he-IL" altLang="he-IL" b="1"/>
              <a:t>ירושלים הירדנית מכותרת מדרום ומצפון.</a:t>
            </a:r>
          </a:p>
          <a:p>
            <a:pPr marL="342900" indent="-342900" algn="r" rtl="1" eaLnBrk="1" hangingPunct="1">
              <a:lnSpc>
                <a:spcPts val="2700"/>
              </a:lnSpc>
              <a:buSzPct val="65000"/>
              <a:buFont typeface="Wingdings" pitchFamily="2" charset="2"/>
              <a:buChar char="v"/>
            </a:pPr>
            <a:r>
              <a:rPr lang="he-IL" altLang="he-IL" b="1"/>
              <a:t>זהו ראשית המפנה האסטרטגי בהכרעת המערכה על ירושלים.</a:t>
            </a:r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228600" y="511175"/>
            <a:ext cx="5745163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/>
            <a:r>
              <a:rPr lang="he-IL" altLang="he-IL" sz="2400" b="1" i="1"/>
              <a:t>סיכום המערכה</a:t>
            </a:r>
            <a:endParaRPr lang="en-US" altLang="he-IL" sz="2400" b="1" i="1"/>
          </a:p>
          <a:p>
            <a:pPr algn="ctr" rtl="1" eaLnBrk="1" hangingPunct="1"/>
            <a:r>
              <a:rPr lang="he-IL" altLang="he-IL" sz="2400" b="1" i="1"/>
              <a:t>באגף הצפוני של ירושלים, </a:t>
            </a:r>
          </a:p>
          <a:p>
            <a:pPr algn="ctr" rtl="1" eaLnBrk="1" hangingPunct="1"/>
            <a:r>
              <a:rPr lang="he-IL" altLang="he-IL" sz="2400" b="1" i="1"/>
              <a:t>יום שלישי, 6 יוני 1967, 03:30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270625" y="581025"/>
            <a:ext cx="1139825" cy="60483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342063" y="568325"/>
            <a:ext cx="1008062" cy="665163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638925" y="5889625"/>
            <a:ext cx="1139825" cy="60483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6710363" y="5876925"/>
            <a:ext cx="1008062" cy="665163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0" descr="הראל-06.jpg"/>
          <p:cNvPicPr>
            <a:picLocks noChangeAspect="1"/>
          </p:cNvPicPr>
          <p:nvPr/>
        </p:nvPicPr>
        <p:blipFill>
          <a:blip r:embed="rId2" cstate="print"/>
          <a:srcRect l="62209" r="4651"/>
          <a:stretch>
            <a:fillRect/>
          </a:stretch>
        </p:blipFill>
        <p:spPr bwMode="auto">
          <a:xfrm>
            <a:off x="4203700" y="534988"/>
            <a:ext cx="4738688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Rectangle 63"/>
          <p:cNvSpPr/>
          <p:nvPr/>
        </p:nvSpPr>
        <p:spPr>
          <a:xfrm>
            <a:off x="1128713" y="379413"/>
            <a:ext cx="2836862" cy="2019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grpSp>
        <p:nvGrpSpPr>
          <p:cNvPr id="24580" name="Group 4"/>
          <p:cNvGrpSpPr>
            <a:grpSpLocks/>
          </p:cNvGrpSpPr>
          <p:nvPr/>
        </p:nvGrpSpPr>
        <p:grpSpPr bwMode="auto">
          <a:xfrm>
            <a:off x="1066800" y="4729163"/>
            <a:ext cx="2898775" cy="1862137"/>
            <a:chOff x="1281425" y="4729800"/>
            <a:chExt cx="2898689" cy="1861005"/>
          </a:xfrm>
        </p:grpSpPr>
        <p:sp>
          <p:nvSpPr>
            <p:cNvPr id="67" name="Rectangle 66"/>
            <p:cNvSpPr/>
            <p:nvPr/>
          </p:nvSpPr>
          <p:spPr>
            <a:xfrm>
              <a:off x="1341748" y="4737732"/>
              <a:ext cx="2838366" cy="185307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551483" y="6340132"/>
              <a:ext cx="379402" cy="16817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24609" name="TextBox 7"/>
            <p:cNvSpPr txBox="1">
              <a:spLocks noChangeArrowheads="1"/>
            </p:cNvSpPr>
            <p:nvPr/>
          </p:nvSpPr>
          <p:spPr bwMode="auto">
            <a:xfrm>
              <a:off x="2482850" y="6247200"/>
              <a:ext cx="990600" cy="30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אזור מפורז</a:t>
              </a:r>
            </a:p>
          </p:txBody>
        </p:sp>
        <p:sp>
          <p:nvSpPr>
            <p:cNvPr id="24610" name="TextBox 8"/>
            <p:cNvSpPr txBox="1">
              <a:spLocks noChangeArrowheads="1"/>
            </p:cNvSpPr>
            <p:nvPr/>
          </p:nvSpPr>
          <p:spPr bwMode="auto">
            <a:xfrm>
              <a:off x="2205038" y="6044000"/>
              <a:ext cx="126841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מוצבים ירדניים</a:t>
              </a:r>
            </a:p>
          </p:txBody>
        </p:sp>
        <p:sp>
          <p:nvSpPr>
            <p:cNvPr id="72" name="Oval 71"/>
            <p:cNvSpPr/>
            <p:nvPr/>
          </p:nvSpPr>
          <p:spPr>
            <a:xfrm>
              <a:off x="3538783" y="6140229"/>
              <a:ext cx="379402" cy="130096"/>
            </a:xfrm>
            <a:prstGeom prst="ellipse">
              <a:avLst/>
            </a:prstGeom>
            <a:solidFill>
              <a:srgbClr val="996600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3527671" y="5949845"/>
              <a:ext cx="438137" cy="158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527671" y="5721384"/>
              <a:ext cx="438137" cy="1587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/>
            <p:cNvSpPr/>
            <p:nvPr/>
          </p:nvSpPr>
          <p:spPr>
            <a:xfrm>
              <a:off x="3681654" y="5450087"/>
              <a:ext cx="106360" cy="9519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76" name="Isosceles Triangle 75"/>
            <p:cNvSpPr/>
            <p:nvPr/>
          </p:nvSpPr>
          <p:spPr>
            <a:xfrm>
              <a:off x="3681654" y="5215280"/>
              <a:ext cx="119059" cy="118990"/>
            </a:xfrm>
            <a:prstGeom prst="triangl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24616" name="TextBox 6"/>
            <p:cNvSpPr txBox="1">
              <a:spLocks noChangeArrowheads="1"/>
            </p:cNvSpPr>
            <p:nvPr/>
          </p:nvSpPr>
          <p:spPr bwMode="auto">
            <a:xfrm>
              <a:off x="1435335" y="5787968"/>
              <a:ext cx="2038128" cy="307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הקו העירוני – הצד הירדני</a:t>
              </a:r>
            </a:p>
          </p:txBody>
        </p:sp>
        <p:sp>
          <p:nvSpPr>
            <p:cNvPr id="24617" name="TextBox 6"/>
            <p:cNvSpPr txBox="1">
              <a:spLocks noChangeArrowheads="1"/>
            </p:cNvSpPr>
            <p:nvPr/>
          </p:nvSpPr>
          <p:spPr bwMode="auto">
            <a:xfrm>
              <a:off x="1281425" y="5568512"/>
              <a:ext cx="2192046" cy="307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הקו העירוני – הצד הישראלי</a:t>
              </a:r>
            </a:p>
          </p:txBody>
        </p:sp>
        <p:sp>
          <p:nvSpPr>
            <p:cNvPr id="24618" name="TextBox 6"/>
            <p:cNvSpPr txBox="1">
              <a:spLocks noChangeArrowheads="1"/>
            </p:cNvSpPr>
            <p:nvPr/>
          </p:nvSpPr>
          <p:spPr bwMode="auto">
            <a:xfrm>
              <a:off x="2227618" y="5361248"/>
              <a:ext cx="124585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עמדות ירדניות</a:t>
              </a:r>
            </a:p>
          </p:txBody>
        </p:sp>
        <p:sp>
          <p:nvSpPr>
            <p:cNvPr id="24619" name="TextBox 6"/>
            <p:cNvSpPr txBox="1">
              <a:spLocks noChangeArrowheads="1"/>
            </p:cNvSpPr>
            <p:nvPr/>
          </p:nvSpPr>
          <p:spPr bwMode="auto">
            <a:xfrm>
              <a:off x="2073732" y="5141792"/>
              <a:ext cx="139974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עמדות ישראליות</a:t>
              </a:r>
            </a:p>
          </p:txBody>
        </p:sp>
        <p:sp>
          <p:nvSpPr>
            <p:cNvPr id="24620" name="TextBox 6"/>
            <p:cNvSpPr txBox="1">
              <a:spLocks noChangeArrowheads="1"/>
            </p:cNvSpPr>
            <p:nvPr/>
          </p:nvSpPr>
          <p:spPr bwMode="auto">
            <a:xfrm>
              <a:off x="3437717" y="4729800"/>
              <a:ext cx="6575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 u="sng"/>
                <a:t>מקרא:</a:t>
              </a:r>
            </a:p>
          </p:txBody>
        </p:sp>
        <p:cxnSp>
          <p:nvCxnSpPr>
            <p:cNvPr id="82" name="Straight Connector 81"/>
            <p:cNvCxnSpPr/>
            <p:nvPr/>
          </p:nvCxnSpPr>
          <p:spPr>
            <a:xfrm>
              <a:off x="3527671" y="5078838"/>
              <a:ext cx="438137" cy="1586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22" name="TextBox 6"/>
            <p:cNvSpPr txBox="1">
              <a:spLocks noChangeArrowheads="1"/>
            </p:cNvSpPr>
            <p:nvPr/>
          </p:nvSpPr>
          <p:spPr bwMode="auto">
            <a:xfrm>
              <a:off x="2346240" y="4927238"/>
              <a:ext cx="11272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חטיבת הראל</a:t>
              </a:r>
            </a:p>
          </p:txBody>
        </p:sp>
      </p:grp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1108075" y="452438"/>
            <a:ext cx="2816225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 eaLnBrk="1" hangingPunct="1"/>
            <a:r>
              <a:rPr lang="he-IL" altLang="he-IL" sz="2400" b="1" i="1"/>
              <a:t>המערכה</a:t>
            </a:r>
          </a:p>
          <a:p>
            <a:pPr algn="ctr" rtl="1" eaLnBrk="1" hangingPunct="1"/>
            <a:r>
              <a:rPr lang="he-IL" altLang="he-IL" sz="2400" b="1" i="1"/>
              <a:t>באגף הצפוני</a:t>
            </a:r>
          </a:p>
          <a:p>
            <a:pPr algn="ctr" rtl="1" eaLnBrk="1" hangingPunct="1"/>
            <a:r>
              <a:rPr lang="he-IL" altLang="he-IL" sz="2400" b="1" i="1"/>
              <a:t>חטיבה ממוכנת הראל</a:t>
            </a:r>
          </a:p>
          <a:p>
            <a:pPr algn="ctr" rtl="1" eaLnBrk="1" hangingPunct="1"/>
            <a:r>
              <a:rPr lang="he-IL" altLang="he-IL" sz="2000" b="1" i="1"/>
              <a:t>יום שלישי 6.6.1967</a:t>
            </a:r>
          </a:p>
          <a:p>
            <a:pPr algn="ctr" rtl="1" eaLnBrk="1" hangingPunct="1"/>
            <a:r>
              <a:rPr lang="he-IL" altLang="he-IL" sz="2000" b="1" i="1"/>
              <a:t>05:30 – 14:30</a:t>
            </a:r>
          </a:p>
        </p:txBody>
      </p:sp>
      <p:sp>
        <p:nvSpPr>
          <p:cNvPr id="24582" name="TextBox 4"/>
          <p:cNvSpPr txBox="1">
            <a:spLocks noChangeArrowheads="1"/>
          </p:cNvSpPr>
          <p:nvPr/>
        </p:nvSpPr>
        <p:spPr bwMode="auto">
          <a:xfrm>
            <a:off x="3430588" y="2516188"/>
            <a:ext cx="77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/>
              <a:t>05:30</a:t>
            </a:r>
          </a:p>
        </p:txBody>
      </p:sp>
      <p:sp>
        <p:nvSpPr>
          <p:cNvPr id="24583" name="TextBox 4"/>
          <p:cNvSpPr txBox="1">
            <a:spLocks noChangeArrowheads="1"/>
          </p:cNvSpPr>
          <p:nvPr/>
        </p:nvSpPr>
        <p:spPr bwMode="auto">
          <a:xfrm>
            <a:off x="1084263" y="2516188"/>
            <a:ext cx="2432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/>
              <a:t>תחילת קרב "ש" ב- "ש"</a:t>
            </a:r>
          </a:p>
        </p:txBody>
      </p:sp>
      <p:sp>
        <p:nvSpPr>
          <p:cNvPr id="24584" name="TextBox 4"/>
          <p:cNvSpPr txBox="1">
            <a:spLocks noChangeArrowheads="1"/>
          </p:cNvSpPr>
          <p:nvPr/>
        </p:nvSpPr>
        <p:spPr bwMode="auto">
          <a:xfrm>
            <a:off x="3430588" y="2813050"/>
            <a:ext cx="77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/>
              <a:t>07:30</a:t>
            </a:r>
          </a:p>
        </p:txBody>
      </p:sp>
      <p:sp>
        <p:nvSpPr>
          <p:cNvPr id="24585" name="TextBox 4"/>
          <p:cNvSpPr txBox="1">
            <a:spLocks noChangeArrowheads="1"/>
          </p:cNvSpPr>
          <p:nvPr/>
        </p:nvSpPr>
        <p:spPr bwMode="auto">
          <a:xfrm>
            <a:off x="1341438" y="2813050"/>
            <a:ext cx="2174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/>
              <a:t>גמר קרב "ש" ב- "ש"</a:t>
            </a:r>
          </a:p>
        </p:txBody>
      </p:sp>
      <p:sp>
        <p:nvSpPr>
          <p:cNvPr id="24586" name="TextBox 4"/>
          <p:cNvSpPr txBox="1">
            <a:spLocks noChangeArrowheads="1"/>
          </p:cNvSpPr>
          <p:nvPr/>
        </p:nvSpPr>
        <p:spPr bwMode="auto">
          <a:xfrm>
            <a:off x="3430588" y="3098800"/>
            <a:ext cx="774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/>
              <a:t>09:15</a:t>
            </a:r>
          </a:p>
        </p:txBody>
      </p:sp>
      <p:sp>
        <p:nvSpPr>
          <p:cNvPr id="24587" name="TextBox 4"/>
          <p:cNvSpPr txBox="1">
            <a:spLocks noChangeArrowheads="1"/>
          </p:cNvSpPr>
          <p:nvPr/>
        </p:nvSpPr>
        <p:spPr bwMode="auto">
          <a:xfrm>
            <a:off x="1771650" y="3098800"/>
            <a:ext cx="17446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/>
              <a:t>כיבוש תל אל פול</a:t>
            </a:r>
          </a:p>
        </p:txBody>
      </p:sp>
      <p:sp>
        <p:nvSpPr>
          <p:cNvPr id="24588" name="TextBox 4"/>
          <p:cNvSpPr txBox="1">
            <a:spLocks noChangeArrowheads="1"/>
          </p:cNvSpPr>
          <p:nvPr/>
        </p:nvSpPr>
        <p:spPr bwMode="auto">
          <a:xfrm>
            <a:off x="3430588" y="3371850"/>
            <a:ext cx="774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/>
              <a:t>11:45</a:t>
            </a:r>
          </a:p>
        </p:txBody>
      </p:sp>
      <p:sp>
        <p:nvSpPr>
          <p:cNvPr id="24589" name="TextBox 4"/>
          <p:cNvSpPr txBox="1">
            <a:spLocks noChangeArrowheads="1"/>
          </p:cNvSpPr>
          <p:nvPr/>
        </p:nvSpPr>
        <p:spPr bwMode="auto">
          <a:xfrm>
            <a:off x="1450975" y="3371850"/>
            <a:ext cx="2065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/>
              <a:t>כיבוש גבעת המבתר</a:t>
            </a:r>
          </a:p>
        </p:txBody>
      </p:sp>
      <p:sp>
        <p:nvSpPr>
          <p:cNvPr id="24590" name="TextBox 4"/>
          <p:cNvSpPr txBox="1">
            <a:spLocks noChangeArrowheads="1"/>
          </p:cNvSpPr>
          <p:nvPr/>
        </p:nvSpPr>
        <p:spPr bwMode="auto">
          <a:xfrm>
            <a:off x="3430588" y="3644900"/>
            <a:ext cx="774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/>
              <a:t>12:00</a:t>
            </a:r>
          </a:p>
        </p:txBody>
      </p:sp>
      <p:sp>
        <p:nvSpPr>
          <p:cNvPr id="24591" name="TextBox 4"/>
          <p:cNvSpPr txBox="1">
            <a:spLocks noChangeArrowheads="1"/>
          </p:cNvSpPr>
          <p:nvPr/>
        </p:nvSpPr>
        <p:spPr bwMode="auto">
          <a:xfrm>
            <a:off x="1130300" y="3644900"/>
            <a:ext cx="23860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/>
              <a:t>כיבוש הגבעה הצרפתית</a:t>
            </a:r>
          </a:p>
        </p:txBody>
      </p:sp>
      <p:sp>
        <p:nvSpPr>
          <p:cNvPr id="24592" name="TextBox 4"/>
          <p:cNvSpPr txBox="1">
            <a:spLocks noChangeArrowheads="1"/>
          </p:cNvSpPr>
          <p:nvPr/>
        </p:nvSpPr>
        <p:spPr bwMode="auto">
          <a:xfrm>
            <a:off x="3430588" y="3917950"/>
            <a:ext cx="774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/>
              <a:t>14:30</a:t>
            </a:r>
          </a:p>
        </p:txBody>
      </p:sp>
      <p:sp>
        <p:nvSpPr>
          <p:cNvPr id="24593" name="TextBox 4"/>
          <p:cNvSpPr txBox="1">
            <a:spLocks noChangeArrowheads="1"/>
          </p:cNvSpPr>
          <p:nvPr/>
        </p:nvSpPr>
        <p:spPr bwMode="auto">
          <a:xfrm>
            <a:off x="1108075" y="3917950"/>
            <a:ext cx="24082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/>
              <a:t>חבירה לצנחנים והעברת</a:t>
            </a:r>
          </a:p>
          <a:p>
            <a:pPr algn="r" rtl="1" eaLnBrk="1" hangingPunct="1"/>
            <a:r>
              <a:rPr lang="he-IL" altLang="he-IL" b="1"/>
              <a:t>פלוגת טנקים לצנחנים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373813" y="1711325"/>
            <a:ext cx="593725" cy="273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4595" name="Rectangle 54"/>
          <p:cNvSpPr>
            <a:spLocks noChangeArrowheads="1"/>
          </p:cNvSpPr>
          <p:nvPr/>
        </p:nvSpPr>
        <p:spPr bwMode="auto">
          <a:xfrm>
            <a:off x="6340475" y="1677988"/>
            <a:ext cx="641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/>
              <a:t>03:30</a:t>
            </a:r>
            <a:endParaRPr lang="he-IL" altLang="he-IL" sz="1400"/>
          </a:p>
        </p:txBody>
      </p:sp>
      <p:sp>
        <p:nvSpPr>
          <p:cNvPr id="99" name="Rectangle 98"/>
          <p:cNvSpPr/>
          <p:nvPr/>
        </p:nvSpPr>
        <p:spPr>
          <a:xfrm>
            <a:off x="7081838" y="2657475"/>
            <a:ext cx="593725" cy="273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4597" name="Rectangle 54"/>
          <p:cNvSpPr>
            <a:spLocks noChangeArrowheads="1"/>
          </p:cNvSpPr>
          <p:nvPr/>
        </p:nvSpPr>
        <p:spPr bwMode="auto">
          <a:xfrm>
            <a:off x="7048500" y="2624138"/>
            <a:ext cx="641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/>
              <a:t>09:15</a:t>
            </a:r>
            <a:endParaRPr lang="he-IL" altLang="he-IL" sz="1400"/>
          </a:p>
        </p:txBody>
      </p:sp>
      <p:sp>
        <p:nvSpPr>
          <p:cNvPr id="101" name="Rectangle 100"/>
          <p:cNvSpPr/>
          <p:nvPr/>
        </p:nvSpPr>
        <p:spPr>
          <a:xfrm>
            <a:off x="6037263" y="4605338"/>
            <a:ext cx="593725" cy="273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4599" name="Rectangle 54"/>
          <p:cNvSpPr>
            <a:spLocks noChangeArrowheads="1"/>
          </p:cNvSpPr>
          <p:nvPr/>
        </p:nvSpPr>
        <p:spPr bwMode="auto">
          <a:xfrm>
            <a:off x="6003925" y="4572000"/>
            <a:ext cx="641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/>
              <a:t>11:45</a:t>
            </a:r>
            <a:endParaRPr lang="he-IL" altLang="he-IL" sz="1400"/>
          </a:p>
        </p:txBody>
      </p:sp>
      <p:sp>
        <p:nvSpPr>
          <p:cNvPr id="103" name="Rectangle 102"/>
          <p:cNvSpPr/>
          <p:nvPr/>
        </p:nvSpPr>
        <p:spPr>
          <a:xfrm>
            <a:off x="7048500" y="4243388"/>
            <a:ext cx="593725" cy="273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4601" name="Rectangle 54"/>
          <p:cNvSpPr>
            <a:spLocks noChangeArrowheads="1"/>
          </p:cNvSpPr>
          <p:nvPr/>
        </p:nvSpPr>
        <p:spPr bwMode="auto">
          <a:xfrm>
            <a:off x="7013575" y="4210050"/>
            <a:ext cx="6429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/>
              <a:t>12:00</a:t>
            </a:r>
            <a:endParaRPr lang="he-IL" altLang="he-IL" sz="1400"/>
          </a:p>
        </p:txBody>
      </p:sp>
      <p:sp>
        <p:nvSpPr>
          <p:cNvPr id="105" name="Rectangle 104"/>
          <p:cNvSpPr/>
          <p:nvPr/>
        </p:nvSpPr>
        <p:spPr>
          <a:xfrm>
            <a:off x="6542088" y="4989513"/>
            <a:ext cx="593725" cy="2730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4603" name="Rectangle 54"/>
          <p:cNvSpPr>
            <a:spLocks noChangeArrowheads="1"/>
          </p:cNvSpPr>
          <p:nvPr/>
        </p:nvSpPr>
        <p:spPr bwMode="auto">
          <a:xfrm>
            <a:off x="6508750" y="4956175"/>
            <a:ext cx="641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/>
              <a:t>14:30</a:t>
            </a:r>
            <a:endParaRPr lang="he-IL" altLang="he-IL" sz="1400"/>
          </a:p>
        </p:txBody>
      </p:sp>
      <p:sp>
        <p:nvSpPr>
          <p:cNvPr id="46" name="Freeform 45"/>
          <p:cNvSpPr/>
          <p:nvPr/>
        </p:nvSpPr>
        <p:spPr>
          <a:xfrm>
            <a:off x="6756400" y="1839913"/>
            <a:ext cx="1912938" cy="368300"/>
          </a:xfrm>
          <a:custGeom>
            <a:avLst/>
            <a:gdLst>
              <a:gd name="connsiteX0" fmla="*/ 1911927 w 1911927"/>
              <a:gd name="connsiteY0" fmla="*/ 0 h 368135"/>
              <a:gd name="connsiteX1" fmla="*/ 1330036 w 1911927"/>
              <a:gd name="connsiteY1" fmla="*/ 142504 h 368135"/>
              <a:gd name="connsiteX2" fmla="*/ 1175657 w 1911927"/>
              <a:gd name="connsiteY2" fmla="*/ 166255 h 368135"/>
              <a:gd name="connsiteX3" fmla="*/ 973776 w 1911927"/>
              <a:gd name="connsiteY3" fmla="*/ 201881 h 368135"/>
              <a:gd name="connsiteX4" fmla="*/ 855023 w 1911927"/>
              <a:gd name="connsiteY4" fmla="*/ 225631 h 368135"/>
              <a:gd name="connsiteX5" fmla="*/ 688769 w 1911927"/>
              <a:gd name="connsiteY5" fmla="*/ 273133 h 368135"/>
              <a:gd name="connsiteX6" fmla="*/ 522514 w 1911927"/>
              <a:gd name="connsiteY6" fmla="*/ 356260 h 368135"/>
              <a:gd name="connsiteX7" fmla="*/ 332509 w 1911927"/>
              <a:gd name="connsiteY7" fmla="*/ 356260 h 368135"/>
              <a:gd name="connsiteX8" fmla="*/ 142504 w 1911927"/>
              <a:gd name="connsiteY8" fmla="*/ 356260 h 368135"/>
              <a:gd name="connsiteX9" fmla="*/ 0 w 1911927"/>
              <a:gd name="connsiteY9" fmla="*/ 368135 h 36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1927" h="368135">
                <a:moveTo>
                  <a:pt x="1911927" y="0"/>
                </a:moveTo>
                <a:lnTo>
                  <a:pt x="1330036" y="142504"/>
                </a:lnTo>
                <a:lnTo>
                  <a:pt x="1175657" y="166255"/>
                </a:lnTo>
                <a:lnTo>
                  <a:pt x="973776" y="201881"/>
                </a:lnTo>
                <a:lnTo>
                  <a:pt x="855023" y="225631"/>
                </a:lnTo>
                <a:lnTo>
                  <a:pt x="688769" y="273133"/>
                </a:lnTo>
                <a:lnTo>
                  <a:pt x="522514" y="356260"/>
                </a:lnTo>
                <a:lnTo>
                  <a:pt x="332509" y="356260"/>
                </a:lnTo>
                <a:lnTo>
                  <a:pt x="142504" y="356260"/>
                </a:lnTo>
                <a:lnTo>
                  <a:pt x="0" y="368135"/>
                </a:ln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  <a:effectLst>
            <a:outerShdw blurRad="50800" dir="3240000" sx="99000" sy="99000" algn="ctr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47" name="Rectangle 46"/>
          <p:cNvSpPr/>
          <p:nvPr/>
        </p:nvSpPr>
        <p:spPr>
          <a:xfrm>
            <a:off x="8250238" y="1711325"/>
            <a:ext cx="593725" cy="2730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4606" name="Rectangle 54"/>
          <p:cNvSpPr>
            <a:spLocks noChangeArrowheads="1"/>
          </p:cNvSpPr>
          <p:nvPr/>
        </p:nvSpPr>
        <p:spPr bwMode="auto">
          <a:xfrm>
            <a:off x="8216900" y="1677988"/>
            <a:ext cx="641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/>
              <a:t>05:30</a:t>
            </a:r>
            <a:endParaRPr lang="he-IL" altLang="he-IL" sz="140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1088" y="249238"/>
            <a:ext cx="7824787" cy="676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5603" name="TextBox 6"/>
          <p:cNvSpPr txBox="1">
            <a:spLocks noChangeArrowheads="1"/>
          </p:cNvSpPr>
          <p:nvPr/>
        </p:nvSpPr>
        <p:spPr bwMode="auto">
          <a:xfrm>
            <a:off x="1320800" y="344488"/>
            <a:ext cx="74310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sz="2800" b="1" i="1"/>
              <a:t>סיכום המערכה מצפון ל"פרוזדור" – חטיבת הראל</a:t>
            </a:r>
          </a:p>
        </p:txBody>
      </p:sp>
      <p:sp>
        <p:nvSpPr>
          <p:cNvPr id="25604" name="TextBox 6"/>
          <p:cNvSpPr txBox="1">
            <a:spLocks noChangeArrowheads="1"/>
          </p:cNvSpPr>
          <p:nvPr/>
        </p:nvSpPr>
        <p:spPr bwMode="auto">
          <a:xfrm>
            <a:off x="1471613" y="914400"/>
            <a:ext cx="7280275" cy="467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b="1" dirty="0"/>
              <a:t>תוך 4 שעות מקבלת המשימה, (12:30) פרצה החטיבה 4 פרצות בצפון הפרוזדור על מנת לחבור למובלעת הר הצופים, תוך הנעת 73 טנקים, 9 שריוניות ו- 192 זחל"מים.</a:t>
            </a:r>
          </a:p>
          <a:p>
            <a:pPr marL="342900" indent="-342900"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b="1" dirty="0"/>
              <a:t>תוך 17 שעות, כבשה חט' הראל 11 מוצבים ירדניים, כשהיא חוצה שטח "בלתי עביר" בחשכה של 93%, ללא אמצעי ראיית לילה וללא ציוד לפריצת שדות מוקשים.</a:t>
            </a:r>
          </a:p>
          <a:p>
            <a:pPr marL="342900" indent="-342900"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b="1" dirty="0"/>
              <a:t>הושגה, ובזמן שנקבע – (03:30) משימת ניתוק ציר ירושלים רמאללה. שמשמעותה הייתה ראשית ההכרעה האסטרטגית במערכה על ירושלים.</a:t>
            </a:r>
          </a:p>
          <a:p>
            <a:pPr marL="342900" indent="-342900"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b="1" dirty="0"/>
              <a:t>החט' תרמה, בשלבים, 2 פלוגות טנקים לסיוע </a:t>
            </a:r>
            <a:r>
              <a:rPr lang="he-IL" altLang="he-IL" b="1" dirty="0" smtClean="0"/>
              <a:t>לחטיבת הצנחנים</a:t>
            </a:r>
            <a:r>
              <a:rPr lang="he-IL" altLang="he-IL" b="1" dirty="0"/>
              <a:t>. כוח משותף של טנקים של הראל עם טנקים ירושלמים, היה הראשון להגיע ל"שער האריות".</a:t>
            </a:r>
          </a:p>
          <a:p>
            <a:pPr marL="342900" indent="-342900"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b="1" dirty="0" smtClean="0"/>
              <a:t>התכנון והביצוע  של מירב מהלכי </a:t>
            </a:r>
            <a:r>
              <a:rPr lang="he-IL" altLang="he-IL" b="1" dirty="0"/>
              <a:t>הקרבות היו למופת!</a:t>
            </a:r>
          </a:p>
          <a:p>
            <a:pPr marL="342900" indent="-342900"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endParaRPr lang="he-IL" altLang="he-IL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81088" y="249238"/>
            <a:ext cx="7824787" cy="7477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4383088" y="225425"/>
            <a:ext cx="4340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2800" b="1" i="1"/>
              <a:t>חטיבת צנחנים 55 (מילואים) </a:t>
            </a:r>
          </a:p>
        </p:txBody>
      </p:sp>
      <p:sp>
        <p:nvSpPr>
          <p:cNvPr id="26628" name="TextBox 9"/>
          <p:cNvSpPr txBox="1">
            <a:spLocks noChangeArrowheads="1"/>
          </p:cNvSpPr>
          <p:nvPr/>
        </p:nvSpPr>
        <p:spPr bwMode="auto">
          <a:xfrm>
            <a:off x="1673225" y="1598613"/>
            <a:ext cx="6591300" cy="33239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  <a:defRPr/>
            </a:pPr>
            <a:r>
              <a:rPr lang="he-IL" altLang="he-IL" sz="1800" b="1" dirty="0">
                <a:latin typeface="Arial" panose="020B0604020202020204" pitchFamily="34" charset="0"/>
              </a:rPr>
              <a:t>מח"ט אל"מ מוטה גור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  <a:defRPr/>
            </a:pPr>
            <a:r>
              <a:rPr lang="he-IL" altLang="he-IL" sz="1800" b="1" dirty="0">
                <a:latin typeface="Arial" panose="020B0604020202020204" pitchFamily="34" charset="0"/>
              </a:rPr>
              <a:t>3 גדודים 28, 66, 71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  <a:defRPr/>
            </a:pPr>
            <a:r>
              <a:rPr lang="he-IL" altLang="he-IL" sz="1800" b="1" dirty="0">
                <a:latin typeface="Arial" panose="020B0604020202020204" pitchFamily="34" charset="0"/>
              </a:rPr>
              <a:t>סיירת חטיבתית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  <a:defRPr/>
            </a:pPr>
            <a:endParaRPr lang="he-IL" altLang="he-IL" sz="1800" b="1" dirty="0">
              <a:latin typeface="Arial" panose="020B0604020202020204" pitchFamily="34" charset="0"/>
            </a:endParaRP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  <a:defRPr/>
            </a:pPr>
            <a:r>
              <a:rPr lang="he-IL" altLang="he-IL" sz="1800" b="1" dirty="0">
                <a:latin typeface="Arial" panose="020B0604020202020204" pitchFamily="34" charset="0"/>
              </a:rPr>
              <a:t>ת"פ: </a:t>
            </a:r>
          </a:p>
          <a:p>
            <a:pPr marL="285750" indent="-285750" eaLnBrk="1" hangingPunct="1">
              <a:lnSpc>
                <a:spcPts val="2800"/>
              </a:lnSpc>
              <a:spcBef>
                <a:spcPct val="0"/>
              </a:spcBef>
              <a:defRPr/>
            </a:pPr>
            <a:r>
              <a:rPr lang="he-IL" altLang="he-IL" sz="1600" b="1" dirty="0">
                <a:latin typeface="Arial" panose="020B0604020202020204" pitchFamily="34" charset="0"/>
              </a:rPr>
              <a:t>(מחצית) פלוגת הטנקים הירושלמית (10 טנקים)</a:t>
            </a:r>
          </a:p>
          <a:p>
            <a:pPr marL="285750" indent="-285750" eaLnBrk="1" hangingPunct="1">
              <a:lnSpc>
                <a:spcPts val="2800"/>
              </a:lnSpc>
              <a:spcBef>
                <a:spcPct val="0"/>
              </a:spcBef>
              <a:defRPr/>
            </a:pPr>
            <a:r>
              <a:rPr lang="he-IL" altLang="he-IL" sz="1600" b="1" dirty="0">
                <a:latin typeface="Arial" panose="020B0604020202020204" pitchFamily="34" charset="0"/>
              </a:rPr>
              <a:t>סיירת </a:t>
            </a:r>
            <a:r>
              <a:rPr lang="he-IL" altLang="he-IL" sz="1600" b="1" dirty="0" smtClean="0">
                <a:latin typeface="Arial" panose="020B0604020202020204" pitchFamily="34" charset="0"/>
              </a:rPr>
              <a:t>חט</a:t>
            </a:r>
            <a:r>
              <a:rPr lang="he-IL" altLang="he-IL" sz="1600" b="1" dirty="0">
                <a:latin typeface="Arial" panose="020B0604020202020204" pitchFamily="34" charset="0"/>
              </a:rPr>
              <a:t>' צנחנים 80</a:t>
            </a:r>
          </a:p>
          <a:p>
            <a:pPr marL="285750" indent="-285750" eaLnBrk="1" hangingPunct="1">
              <a:lnSpc>
                <a:spcPts val="2800"/>
              </a:lnSpc>
              <a:spcBef>
                <a:spcPct val="0"/>
              </a:spcBef>
              <a:defRPr/>
            </a:pPr>
            <a:r>
              <a:rPr lang="he-IL" altLang="he-IL" sz="1600" b="1" dirty="0">
                <a:latin typeface="Arial" panose="020B0604020202020204" pitchFamily="34" charset="0"/>
              </a:rPr>
              <a:t>2 פלוגות </a:t>
            </a:r>
            <a:r>
              <a:rPr lang="he-IL" altLang="he-IL" sz="1600" b="1" dirty="0" err="1">
                <a:latin typeface="Arial" panose="020B0604020202020204" pitchFamily="34" charset="0"/>
              </a:rPr>
              <a:t>גמ"כ</a:t>
            </a:r>
            <a:r>
              <a:rPr lang="he-IL" altLang="he-IL" sz="1600" b="1" dirty="0">
                <a:latin typeface="Arial" panose="020B0604020202020204" pitchFamily="34" charset="0"/>
              </a:rPr>
              <a:t> </a:t>
            </a:r>
            <a:r>
              <a:rPr lang="he-IL" altLang="he-IL" sz="1600" b="1" dirty="0" smtClean="0">
                <a:latin typeface="Arial" panose="020B0604020202020204" pitchFamily="34" charset="0"/>
              </a:rPr>
              <a:t>חט</a:t>
            </a:r>
            <a:r>
              <a:rPr lang="he-IL" altLang="he-IL" sz="1600" b="1" dirty="0">
                <a:latin typeface="Arial" panose="020B0604020202020204" pitchFamily="34" charset="0"/>
              </a:rPr>
              <a:t>' צנחנים 80</a:t>
            </a:r>
          </a:p>
          <a:p>
            <a:pPr eaLnBrk="1" hangingPunct="1">
              <a:lnSpc>
                <a:spcPts val="2800"/>
              </a:lnSpc>
              <a:spcBef>
                <a:spcPct val="0"/>
              </a:spcBef>
              <a:buFontTx/>
              <a:buNone/>
              <a:defRPr/>
            </a:pPr>
            <a:endParaRPr lang="he-IL" altLang="he-IL" sz="1800" b="1" dirty="0">
              <a:latin typeface="Arial" panose="020B0604020202020204" pitchFamily="34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3017838" y="5435600"/>
            <a:ext cx="5046662" cy="7540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30" name="תיבת טקסט 5"/>
          <p:cNvSpPr txBox="1">
            <a:spLocks noChangeArrowheads="1"/>
          </p:cNvSpPr>
          <p:nvPr/>
        </p:nvSpPr>
        <p:spPr bwMode="auto">
          <a:xfrm>
            <a:off x="3114675" y="5497513"/>
            <a:ext cx="48291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he-IL" altLang="he-IL" b="1" dirty="0" smtClean="0">
                <a:solidFill>
                  <a:srgbClr val="6600CC"/>
                </a:solidFill>
              </a:rPr>
              <a:t>5 ליוני 14:15</a:t>
            </a:r>
            <a:r>
              <a:rPr lang="en-US" altLang="he-IL" b="1" dirty="0" smtClean="0">
                <a:solidFill>
                  <a:srgbClr val="6600CC"/>
                </a:solidFill>
              </a:rPr>
              <a:t>      </a:t>
            </a:r>
            <a:r>
              <a:rPr lang="he-IL" altLang="he-IL" b="1" dirty="0" smtClean="0">
                <a:solidFill>
                  <a:srgbClr val="6600CC"/>
                </a:solidFill>
              </a:rPr>
              <a:t>המשימה</a:t>
            </a:r>
            <a:r>
              <a:rPr lang="he-IL" altLang="he-IL" b="1" dirty="0">
                <a:solidFill>
                  <a:srgbClr val="6600CC"/>
                </a:solidFill>
              </a:rPr>
              <a:t>: </a:t>
            </a:r>
          </a:p>
          <a:p>
            <a:pPr algn="r"/>
            <a:r>
              <a:rPr lang="he-IL" altLang="he-IL" b="1" dirty="0">
                <a:solidFill>
                  <a:srgbClr val="6600CC"/>
                </a:solidFill>
              </a:rPr>
              <a:t>חבירה דחופה </a:t>
            </a:r>
            <a:r>
              <a:rPr lang="he-IL" altLang="en-US" b="1" dirty="0">
                <a:solidFill>
                  <a:srgbClr val="6600CC"/>
                </a:solidFill>
              </a:rPr>
              <a:t>למובלעת הר הצופים</a:t>
            </a:r>
            <a:endParaRPr lang="en-US" altLang="en-US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2" descr="צנחנים 1 תצוגה א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5688" y="273050"/>
            <a:ext cx="6572250" cy="632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1" name="Group 27"/>
          <p:cNvGrpSpPr>
            <a:grpSpLocks/>
          </p:cNvGrpSpPr>
          <p:nvPr/>
        </p:nvGrpSpPr>
        <p:grpSpPr bwMode="auto">
          <a:xfrm>
            <a:off x="153988" y="4738688"/>
            <a:ext cx="2898775" cy="1852612"/>
            <a:chOff x="1281420" y="4738255"/>
            <a:chExt cx="2898694" cy="1852550"/>
          </a:xfrm>
        </p:grpSpPr>
        <p:sp>
          <p:nvSpPr>
            <p:cNvPr id="29" name="Rectangle 28"/>
            <p:cNvSpPr/>
            <p:nvPr/>
          </p:nvSpPr>
          <p:spPr>
            <a:xfrm>
              <a:off x="1341743" y="4738255"/>
              <a:ext cx="2838371" cy="185255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551482" y="6341576"/>
              <a:ext cx="379401" cy="16668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27657" name="TextBox 30"/>
            <p:cNvSpPr txBox="1">
              <a:spLocks noChangeArrowheads="1"/>
            </p:cNvSpPr>
            <p:nvPr/>
          </p:nvSpPr>
          <p:spPr bwMode="auto">
            <a:xfrm>
              <a:off x="2482850" y="6247200"/>
              <a:ext cx="990600" cy="30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אזור מפורז</a:t>
              </a:r>
            </a:p>
          </p:txBody>
        </p:sp>
        <p:sp>
          <p:nvSpPr>
            <p:cNvPr id="27658" name="TextBox 31"/>
            <p:cNvSpPr txBox="1">
              <a:spLocks noChangeArrowheads="1"/>
            </p:cNvSpPr>
            <p:nvPr/>
          </p:nvSpPr>
          <p:spPr bwMode="auto">
            <a:xfrm>
              <a:off x="2205038" y="6044000"/>
              <a:ext cx="126841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מוצבים ירדניים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3538782" y="6139970"/>
              <a:ext cx="379401" cy="130171"/>
            </a:xfrm>
            <a:prstGeom prst="ellipse">
              <a:avLst/>
            </a:prstGeom>
            <a:solidFill>
              <a:srgbClr val="996600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527669" y="5949476"/>
              <a:ext cx="438138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527669" y="5720884"/>
              <a:ext cx="438138" cy="1588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3681653" y="5449431"/>
              <a:ext cx="106359" cy="9524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3681653" y="5214489"/>
              <a:ext cx="119059" cy="119058"/>
            </a:xfrm>
            <a:prstGeom prst="triangl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27664" name="TextBox 6"/>
            <p:cNvSpPr txBox="1">
              <a:spLocks noChangeArrowheads="1"/>
            </p:cNvSpPr>
            <p:nvPr/>
          </p:nvSpPr>
          <p:spPr bwMode="auto">
            <a:xfrm>
              <a:off x="1435334" y="5787968"/>
              <a:ext cx="2038127" cy="307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הקו העירוני – הצד הירדני</a:t>
              </a:r>
            </a:p>
          </p:txBody>
        </p:sp>
        <p:sp>
          <p:nvSpPr>
            <p:cNvPr id="27665" name="TextBox 6"/>
            <p:cNvSpPr txBox="1">
              <a:spLocks noChangeArrowheads="1"/>
            </p:cNvSpPr>
            <p:nvPr/>
          </p:nvSpPr>
          <p:spPr bwMode="auto">
            <a:xfrm>
              <a:off x="1281420" y="5568512"/>
              <a:ext cx="2192046" cy="307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הקו העירוני – הצד הישראלי</a:t>
              </a:r>
            </a:p>
          </p:txBody>
        </p:sp>
        <p:sp>
          <p:nvSpPr>
            <p:cNvPr id="27666" name="TextBox 6"/>
            <p:cNvSpPr txBox="1">
              <a:spLocks noChangeArrowheads="1"/>
            </p:cNvSpPr>
            <p:nvPr/>
          </p:nvSpPr>
          <p:spPr bwMode="auto">
            <a:xfrm>
              <a:off x="2227618" y="5361248"/>
              <a:ext cx="124585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עמדות ירדניות</a:t>
              </a:r>
            </a:p>
          </p:txBody>
        </p:sp>
        <p:sp>
          <p:nvSpPr>
            <p:cNvPr id="27667" name="TextBox 6"/>
            <p:cNvSpPr txBox="1">
              <a:spLocks noChangeArrowheads="1"/>
            </p:cNvSpPr>
            <p:nvPr/>
          </p:nvSpPr>
          <p:spPr bwMode="auto">
            <a:xfrm>
              <a:off x="2073732" y="5141792"/>
              <a:ext cx="139974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עמדות ישראליות</a:t>
              </a:r>
            </a:p>
          </p:txBody>
        </p:sp>
        <p:sp>
          <p:nvSpPr>
            <p:cNvPr id="27668" name="TextBox 6"/>
            <p:cNvSpPr txBox="1">
              <a:spLocks noChangeArrowheads="1"/>
            </p:cNvSpPr>
            <p:nvPr/>
          </p:nvSpPr>
          <p:spPr bwMode="auto">
            <a:xfrm>
              <a:off x="3437717" y="4741675"/>
              <a:ext cx="6575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 u="sng"/>
                <a:t>מקרא: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3527669" y="5079556"/>
              <a:ext cx="438138" cy="1588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70" name="TextBox 6"/>
            <p:cNvSpPr txBox="1">
              <a:spLocks noChangeArrowheads="1"/>
            </p:cNvSpPr>
            <p:nvPr/>
          </p:nvSpPr>
          <p:spPr bwMode="auto">
            <a:xfrm>
              <a:off x="2679669" y="4927245"/>
              <a:ext cx="79380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הצנחנים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214313" y="1449388"/>
            <a:ext cx="3016250" cy="31813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422275" y="1566863"/>
            <a:ext cx="265112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2400" b="1" i="1"/>
              <a:t>חטיבת צנחנים 55</a:t>
            </a:r>
          </a:p>
          <a:p>
            <a:pPr algn="r" rtl="1" eaLnBrk="1" hangingPunct="1"/>
            <a:r>
              <a:rPr lang="he-IL" altLang="he-IL" sz="2400" b="1" i="1"/>
              <a:t>יום שלישי, </a:t>
            </a:r>
            <a:r>
              <a:rPr lang="he-IL" altLang="he-IL" sz="2200" b="1" i="1"/>
              <a:t>6.6.1967</a:t>
            </a:r>
          </a:p>
          <a:p>
            <a:pPr algn="r" rtl="1" eaLnBrk="1" hangingPunct="1"/>
            <a:r>
              <a:rPr lang="he-IL" altLang="he-IL" sz="2000" b="1" i="1">
                <a:solidFill>
                  <a:srgbClr val="C00000"/>
                </a:solidFill>
              </a:rPr>
              <a:t>02:15 – 08:00</a:t>
            </a:r>
          </a:p>
          <a:p>
            <a:pPr algn="r" rtl="1" eaLnBrk="1" hangingPunct="1"/>
            <a:endParaRPr lang="he-IL" altLang="he-IL" b="1"/>
          </a:p>
          <a:p>
            <a:pPr algn="r" rtl="1" eaLnBrk="1" hangingPunct="1">
              <a:buSzPct val="65000"/>
              <a:buFont typeface="Wingdings" pitchFamily="2" charset="2"/>
              <a:buChar char="v"/>
            </a:pPr>
            <a:r>
              <a:rPr lang="he-IL" altLang="he-IL" b="1"/>
              <a:t> גדודים : 66, 71 ו- 28 </a:t>
            </a:r>
          </a:p>
          <a:p>
            <a:pPr algn="r" rtl="1" eaLnBrk="1" hangingPunct="1">
              <a:buSzPct val="65000"/>
              <a:buFont typeface="Wingdings" pitchFamily="2" charset="2"/>
              <a:buChar char="v"/>
            </a:pPr>
            <a:r>
              <a:rPr lang="he-IL" altLang="he-IL" b="1"/>
              <a:t> 10 טנקים ירושלמים</a:t>
            </a:r>
          </a:p>
          <a:p>
            <a:pPr algn="r" rtl="1" eaLnBrk="1" hangingPunct="1">
              <a:buSzPct val="65000"/>
              <a:buFont typeface="Wingdings" pitchFamily="2" charset="2"/>
              <a:buChar char="v"/>
            </a:pPr>
            <a:r>
              <a:rPr lang="he-IL" altLang="he-IL" b="1"/>
              <a:t> סיירת חט' 80</a:t>
            </a:r>
          </a:p>
        </p:txBody>
      </p:sp>
      <p:sp>
        <p:nvSpPr>
          <p:cNvPr id="27654" name="Rectangle 21"/>
          <p:cNvSpPr>
            <a:spLocks noChangeArrowheads="1"/>
          </p:cNvSpPr>
          <p:nvPr/>
        </p:nvSpPr>
        <p:spPr bwMode="auto">
          <a:xfrm>
            <a:off x="5311775" y="3351213"/>
            <a:ext cx="719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/>
              <a:t>רוקפלר</a:t>
            </a:r>
            <a:endParaRPr lang="he-IL" altLang="he-IL" sz="140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1088" y="249238"/>
            <a:ext cx="7824787" cy="676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8675" name="TextBox 6"/>
          <p:cNvSpPr txBox="1">
            <a:spLocks noChangeArrowheads="1"/>
          </p:cNvSpPr>
          <p:nvPr/>
        </p:nvSpPr>
        <p:spPr bwMode="auto">
          <a:xfrm>
            <a:off x="1320800" y="344488"/>
            <a:ext cx="74310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sz="2800" b="1" i="1"/>
              <a:t>מהלכי קרבות חטיבת הצנחנים</a:t>
            </a:r>
          </a:p>
        </p:txBody>
      </p:sp>
      <p:sp>
        <p:nvSpPr>
          <p:cNvPr id="28676" name="TextBox 6"/>
          <p:cNvSpPr txBox="1">
            <a:spLocks noChangeArrowheads="1"/>
          </p:cNvSpPr>
          <p:nvPr/>
        </p:nvSpPr>
        <p:spPr bwMode="auto">
          <a:xfrm>
            <a:off x="1471613" y="914400"/>
            <a:ext cx="6351587" cy="56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Arial" pitchFamily="34" charset="0"/>
              <a:buNone/>
            </a:pPr>
            <a:r>
              <a:rPr lang="he-IL" altLang="he-IL" b="1" dirty="0"/>
              <a:t>פקודה ראשונה לחבירה להר הצופים.</a:t>
            </a:r>
          </a:p>
          <a:p>
            <a:pPr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Arial" pitchFamily="34" charset="0"/>
              <a:buNone/>
            </a:pPr>
            <a:r>
              <a:rPr lang="he-IL" altLang="he-IL" b="1" dirty="0"/>
              <a:t>תנועה בתפזורת לירושלים (גמר תנועה ב- 19:00)</a:t>
            </a:r>
          </a:p>
          <a:p>
            <a:pPr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Arial" pitchFamily="34" charset="0"/>
              <a:buNone/>
            </a:pPr>
            <a:r>
              <a:rPr lang="he-IL" altLang="he-IL" b="1" dirty="0"/>
              <a:t>מובלעת הר הצופים - ת"פ הצנחנים.</a:t>
            </a:r>
          </a:p>
          <a:p>
            <a:pPr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Arial" pitchFamily="34" charset="0"/>
              <a:buNone/>
            </a:pPr>
            <a:r>
              <a:rPr lang="he-IL" altLang="he-IL" b="1" dirty="0"/>
              <a:t>10 טנקים ירושלמים - ת"פ הצנחנים.</a:t>
            </a:r>
          </a:p>
          <a:p>
            <a:pPr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Arial" pitchFamily="34" charset="0"/>
              <a:buNone/>
            </a:pPr>
            <a:r>
              <a:rPr lang="he-IL" altLang="he-IL" b="1" dirty="0"/>
              <a:t>קבוצת פקודות – מחט' הצנחנים:</a:t>
            </a:r>
          </a:p>
          <a:p>
            <a:pPr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Arial" pitchFamily="34" charset="0"/>
              <a:buNone/>
            </a:pPr>
            <a:r>
              <a:rPr lang="he-IL" altLang="he-IL" b="1" u="sng" dirty="0"/>
              <a:t>פרצה א'</a:t>
            </a:r>
            <a:r>
              <a:rPr lang="he-IL" altLang="he-IL" b="1" dirty="0"/>
              <a:t> – גדוד 66 </a:t>
            </a:r>
            <a:r>
              <a:rPr lang="he-IL" altLang="he-IL" b="1" dirty="0" smtClean="0"/>
              <a:t>–בסיוע רתק של 7 טנקים ירושלמים, </a:t>
            </a:r>
            <a:r>
              <a:rPr lang="he-IL" altLang="he-IL" b="1" dirty="0"/>
              <a:t>כיבוש בי"ס לשוטרים, גבעת התחמושת, מלון </a:t>
            </a:r>
            <a:r>
              <a:rPr lang="he-IL" altLang="he-IL" b="1" dirty="0" err="1"/>
              <a:t>אמבסדור</a:t>
            </a:r>
            <a:r>
              <a:rPr lang="he-IL" altLang="he-IL" b="1" dirty="0" smtClean="0"/>
              <a:t>.   </a:t>
            </a:r>
            <a:endParaRPr lang="he-IL" altLang="he-IL" b="1" dirty="0"/>
          </a:p>
          <a:p>
            <a:pPr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Arial" pitchFamily="34" charset="0"/>
              <a:buNone/>
            </a:pPr>
            <a:r>
              <a:rPr lang="he-IL" altLang="he-IL" b="1" u="sng" dirty="0"/>
              <a:t>פרצה ב'</a:t>
            </a:r>
            <a:r>
              <a:rPr lang="he-IL" altLang="he-IL" b="1" dirty="0"/>
              <a:t> – גדוד 71 </a:t>
            </a:r>
            <a:r>
              <a:rPr lang="he-IL" altLang="he-IL" b="1" dirty="0" smtClean="0"/>
              <a:t>בסיוע 3 טנקים ירושלמים ובהמשך גדוד 28 </a:t>
            </a:r>
            <a:r>
              <a:rPr lang="he-IL" altLang="he-IL" b="1" dirty="0"/>
              <a:t>– כיבוש השכונות שמצפון לעיר העתיקה, עד מוזיאון רוקפלר וכוננות כניסה לעיר העתיקה.</a:t>
            </a:r>
          </a:p>
          <a:p>
            <a:pPr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Arial" pitchFamily="34" charset="0"/>
              <a:buNone/>
            </a:pPr>
            <a:r>
              <a:rPr lang="he-IL" altLang="he-IL" b="1" dirty="0"/>
              <a:t>הטנקים פוצלו כרתקים לשתי הפרצות.</a:t>
            </a:r>
          </a:p>
          <a:p>
            <a:pPr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Arial" pitchFamily="34" charset="0"/>
              <a:buNone/>
            </a:pPr>
            <a:r>
              <a:rPr lang="he-IL" altLang="he-IL" b="1" dirty="0" smtClean="0">
                <a:solidFill>
                  <a:srgbClr val="C00000"/>
                </a:solidFill>
              </a:rPr>
              <a:t>המשימה לחבירה </a:t>
            </a:r>
            <a:r>
              <a:rPr lang="he-IL" altLang="he-IL" b="1" dirty="0">
                <a:solidFill>
                  <a:srgbClr val="C00000"/>
                </a:solidFill>
              </a:rPr>
              <a:t>למובלעת הר הצופים </a:t>
            </a:r>
            <a:r>
              <a:rPr lang="he-IL" altLang="he-IL" b="1" dirty="0" smtClean="0">
                <a:solidFill>
                  <a:srgbClr val="C00000"/>
                </a:solidFill>
              </a:rPr>
              <a:t>כלל אינה מוזכרת בפקודת המבצע שמח"ט הצנחנים נותן לשלושת מפקדי הגדודים של החטיבה</a:t>
            </a:r>
            <a:endParaRPr lang="he-IL" altLang="he-IL" b="1" dirty="0">
              <a:solidFill>
                <a:srgbClr val="C00000"/>
              </a:solidFill>
            </a:endParaRPr>
          </a:p>
          <a:p>
            <a:pPr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Arial" pitchFamily="34" charset="0"/>
              <a:buNone/>
            </a:pPr>
            <a:endParaRPr lang="he-IL" altLang="he-IL" b="1" dirty="0"/>
          </a:p>
        </p:txBody>
      </p:sp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7715250" y="914400"/>
            <a:ext cx="982663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Arial" pitchFamily="34" charset="0"/>
              <a:buNone/>
            </a:pPr>
            <a:r>
              <a:rPr lang="he-IL" altLang="he-IL" b="1"/>
              <a:t>14:15</a:t>
            </a:r>
          </a:p>
          <a:p>
            <a:pPr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Arial" pitchFamily="34" charset="0"/>
              <a:buNone/>
            </a:pPr>
            <a:endParaRPr lang="he-IL" altLang="he-IL" b="1"/>
          </a:p>
          <a:p>
            <a:pPr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Arial" pitchFamily="34" charset="0"/>
              <a:buNone/>
            </a:pPr>
            <a:r>
              <a:rPr lang="he-IL" altLang="he-IL" b="1"/>
              <a:t>17:00</a:t>
            </a:r>
          </a:p>
          <a:p>
            <a:pPr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Arial" pitchFamily="34" charset="0"/>
              <a:buNone/>
            </a:pPr>
            <a:r>
              <a:rPr lang="he-IL" altLang="he-IL" b="1"/>
              <a:t>17:00</a:t>
            </a:r>
          </a:p>
          <a:p>
            <a:pPr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Arial" pitchFamily="34" charset="0"/>
              <a:buNone/>
            </a:pPr>
            <a:r>
              <a:rPr lang="he-IL" altLang="he-IL" b="1"/>
              <a:t>17:30</a:t>
            </a:r>
          </a:p>
          <a:p>
            <a:pPr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Arial" pitchFamily="34" charset="0"/>
              <a:buNone/>
            </a:pPr>
            <a:endParaRPr lang="he-IL" altLang="he-IL" b="1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/>
          <p:cNvSpPr/>
          <p:nvPr/>
        </p:nvSpPr>
        <p:spPr>
          <a:xfrm>
            <a:off x="5243513" y="4176713"/>
            <a:ext cx="3568700" cy="4587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מלבן 10"/>
          <p:cNvSpPr/>
          <p:nvPr/>
        </p:nvSpPr>
        <p:spPr>
          <a:xfrm>
            <a:off x="5243513" y="4651375"/>
            <a:ext cx="3568700" cy="15494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81088" y="249238"/>
            <a:ext cx="7824787" cy="676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9701" name="TextBox 6"/>
          <p:cNvSpPr txBox="1">
            <a:spLocks noChangeArrowheads="1"/>
          </p:cNvSpPr>
          <p:nvPr/>
        </p:nvSpPr>
        <p:spPr bwMode="auto">
          <a:xfrm>
            <a:off x="1320800" y="344488"/>
            <a:ext cx="74310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sz="2800" b="1" i="1"/>
              <a:t>ההבקעה</a:t>
            </a: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2346325" y="914400"/>
            <a:ext cx="6351588" cy="312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>
              <a:spcBef>
                <a:spcPts val="300"/>
              </a:spcBef>
              <a:spcAft>
                <a:spcPts val="300"/>
              </a:spcAft>
              <a:buSzPct val="65000"/>
              <a:buFont typeface="Arial" pitchFamily="34" charset="0"/>
              <a:buNone/>
            </a:pPr>
            <a:r>
              <a:rPr lang="he-IL" altLang="he-IL" b="1" dirty="0"/>
              <a:t>מפאת קוצר זמן, לא התקיים נוהל קרב כהלכתו. כמעט ולא קוימו תצפיות, סיורים ותיאומים. היה חוסר </a:t>
            </a:r>
            <a:r>
              <a:rPr lang="he-IL" altLang="he-IL" b="1" dirty="0" smtClean="0"/>
              <a:t>באמל"ח</a:t>
            </a:r>
            <a:endParaRPr lang="he-IL" altLang="he-IL" b="1" dirty="0"/>
          </a:p>
          <a:p>
            <a:pPr algn="r" rtl="1" eaLnBrk="1" hangingPunct="1">
              <a:spcBef>
                <a:spcPts val="300"/>
              </a:spcBef>
              <a:spcAft>
                <a:spcPts val="300"/>
              </a:spcAft>
              <a:buSzPct val="65000"/>
              <a:buFont typeface="Arial" pitchFamily="34" charset="0"/>
              <a:buNone/>
            </a:pPr>
            <a:r>
              <a:rPr lang="he-IL" altLang="he-IL" b="1" dirty="0"/>
              <a:t>גדוד 66 – משימה: כיבוש בי"ס לשוטרים וגבעת התחמושת</a:t>
            </a:r>
          </a:p>
          <a:p>
            <a:pPr algn="r" rtl="1" eaLnBrk="1" hangingPunct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he-IL" altLang="he-IL" b="1" dirty="0" smtClean="0"/>
              <a:t>הצעה </a:t>
            </a:r>
            <a:r>
              <a:rPr lang="he-IL" altLang="he-IL" b="1" dirty="0"/>
              <a:t>לאיגוף ימני (דרך הפרצה </a:t>
            </a:r>
            <a:r>
              <a:rPr lang="he-IL" altLang="he-IL" b="1" dirty="0" err="1"/>
              <a:t>השניה</a:t>
            </a:r>
            <a:r>
              <a:rPr lang="he-IL" altLang="he-IL" b="1" dirty="0"/>
              <a:t>) נדחתה.</a:t>
            </a:r>
          </a:p>
          <a:p>
            <a:pPr algn="r" rtl="1" eaLnBrk="1" hangingPunct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he-IL" altLang="he-IL" b="1" dirty="0"/>
              <a:t>חסרו </a:t>
            </a:r>
            <a:r>
              <a:rPr lang="he-IL" altLang="he-IL" b="1" dirty="0" err="1"/>
              <a:t>בונגלורים</a:t>
            </a:r>
            <a:r>
              <a:rPr lang="he-IL" altLang="he-IL" b="1" dirty="0"/>
              <a:t> </a:t>
            </a:r>
            <a:r>
              <a:rPr lang="he-IL" altLang="he-IL" b="1" dirty="0" smtClean="0"/>
              <a:t>(מתקן ידני לפריצת  </a:t>
            </a:r>
            <a:r>
              <a:rPr lang="he-IL" altLang="he-IL" b="1" dirty="0"/>
              <a:t>שדות מוקשים)</a:t>
            </a:r>
          </a:p>
          <a:p>
            <a:pPr algn="r" rtl="1" eaLnBrk="1" hangingPunct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he-IL" altLang="he-IL" b="1" dirty="0"/>
              <a:t>מטען "ציפור" </a:t>
            </a:r>
            <a:r>
              <a:rPr lang="he-IL" altLang="he-IL" b="1" dirty="0" smtClean="0"/>
              <a:t>(</a:t>
            </a:r>
            <a:r>
              <a:rPr lang="en-US" altLang="he-IL" b="1" dirty="0" smtClean="0"/>
              <a:t> </a:t>
            </a:r>
            <a:r>
              <a:rPr lang="he-IL" altLang="he-IL" b="1" dirty="0" smtClean="0"/>
              <a:t>מתקן </a:t>
            </a:r>
            <a:r>
              <a:rPr lang="he-IL" altLang="he-IL" b="1" dirty="0" err="1" smtClean="0"/>
              <a:t>רקטי</a:t>
            </a:r>
            <a:r>
              <a:rPr lang="he-IL" altLang="he-IL" b="1" dirty="0" smtClean="0"/>
              <a:t> לפריצת שדות מוקשים ) נשכח</a:t>
            </a:r>
          </a:p>
          <a:p>
            <a:pPr algn="r" rtl="1" eaLnBrk="1" hangingPunct="1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he-IL" altLang="he-IL" b="1" dirty="0" smtClean="0"/>
              <a:t>דילמת </a:t>
            </a:r>
            <a:r>
              <a:rPr lang="he-IL" altLang="he-IL" b="1" dirty="0"/>
              <a:t>שעת </a:t>
            </a:r>
            <a:r>
              <a:rPr lang="he-IL" altLang="he-IL" b="1" dirty="0" err="1"/>
              <a:t>ה"ש</a:t>
            </a:r>
            <a:r>
              <a:rPr lang="he-IL" altLang="he-IL" b="1" dirty="0"/>
              <a:t>"</a:t>
            </a:r>
          </a:p>
          <a:p>
            <a:pPr algn="r" rtl="1" eaLnBrk="1" hangingPunct="1">
              <a:spcBef>
                <a:spcPts val="300"/>
              </a:spcBef>
              <a:spcAft>
                <a:spcPts val="300"/>
              </a:spcAft>
              <a:buSzPct val="65000"/>
              <a:buFont typeface="Arial" pitchFamily="34" charset="0"/>
              <a:buNone/>
            </a:pPr>
            <a:endParaRPr lang="he-IL" altLang="he-IL" b="1" dirty="0"/>
          </a:p>
          <a:p>
            <a:pPr algn="r" rtl="1" eaLnBrk="1" hangingPunct="1">
              <a:spcBef>
                <a:spcPts val="300"/>
              </a:spcBef>
              <a:spcAft>
                <a:spcPts val="300"/>
              </a:spcAft>
              <a:buSzPct val="65000"/>
              <a:buFont typeface="Arial" pitchFamily="34" charset="0"/>
              <a:buNone/>
            </a:pPr>
            <a:endParaRPr lang="he-IL" altLang="he-IL" b="1" dirty="0"/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5257800" y="4235450"/>
            <a:ext cx="3497263" cy="1708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SzPct val="65000"/>
              <a:buFont typeface="Arial" panose="020B0604020202020204" pitchFamily="34" charset="0"/>
              <a:buNone/>
              <a:defRPr/>
            </a:pPr>
            <a:r>
              <a:rPr lang="he-IL" altLang="he-IL" sz="1800" b="1" dirty="0">
                <a:solidFill>
                  <a:schemeClr val="bg1"/>
                </a:solidFill>
                <a:latin typeface="Arial" panose="020B0604020202020204" pitchFamily="34" charset="0"/>
              </a:rPr>
              <a:t>תקיפה קרקעית רק לאחר ריכוך ח"א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SzPct val="65000"/>
              <a:defRPr/>
            </a:pPr>
            <a:r>
              <a:rPr lang="he-IL" altLang="he-IL" sz="1800" dirty="0">
                <a:latin typeface="Arial" panose="020B0604020202020204" pitchFamily="34" charset="0"/>
              </a:rPr>
              <a:t>תכנון ותרגול של שנים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SzPct val="65000"/>
              <a:defRPr/>
            </a:pPr>
            <a:r>
              <a:rPr lang="he-IL" altLang="he-IL" sz="1800" dirty="0">
                <a:latin typeface="Arial" panose="020B0604020202020204" pitchFamily="34" charset="0"/>
              </a:rPr>
              <a:t>יעדים מוכרים ואמל"ח מוכן</a:t>
            </a:r>
            <a:r>
              <a:rPr lang="he-IL" altLang="he-IL" sz="1800" dirty="0" smtClean="0">
                <a:latin typeface="Arial" panose="020B0604020202020204" pitchFamily="34" charset="0"/>
              </a:rPr>
              <a:t>.</a:t>
            </a:r>
            <a:endParaRPr lang="he-IL" altLang="he-IL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SzPct val="65000"/>
              <a:defRPr/>
            </a:pPr>
            <a:r>
              <a:rPr lang="he-IL" altLang="he-IL" sz="1800" dirty="0">
                <a:latin typeface="Arial" panose="020B0604020202020204" pitchFamily="34" charset="0"/>
              </a:rPr>
              <a:t>המתנה לאור בוקר תוסיף לצנחנים 4 שעות להכנות.</a:t>
            </a:r>
          </a:p>
        </p:txBody>
      </p:sp>
      <p:sp>
        <p:nvSpPr>
          <p:cNvPr id="2" name="מלבן 1"/>
          <p:cNvSpPr/>
          <p:nvPr/>
        </p:nvSpPr>
        <p:spPr>
          <a:xfrm>
            <a:off x="1320800" y="4176713"/>
            <a:ext cx="3811588" cy="4587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מלבן 8"/>
          <p:cNvSpPr/>
          <p:nvPr/>
        </p:nvSpPr>
        <p:spPr>
          <a:xfrm>
            <a:off x="1320800" y="4651375"/>
            <a:ext cx="3811588" cy="15494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38288" y="4235450"/>
            <a:ext cx="3497262" cy="1354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SzPct val="65000"/>
              <a:buFont typeface="Arial" panose="020B0604020202020204" pitchFamily="34" charset="0"/>
              <a:buNone/>
              <a:defRPr/>
            </a:pPr>
            <a:r>
              <a:rPr lang="he-IL" altLang="he-IL" sz="1800" b="1" dirty="0">
                <a:solidFill>
                  <a:schemeClr val="bg1"/>
                </a:solidFill>
                <a:latin typeface="Arial" panose="020B0604020202020204" pitchFamily="34" charset="0"/>
              </a:rPr>
              <a:t>תקיפה קרקעית ללא ריכוך ח"א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SzPct val="65000"/>
              <a:defRPr/>
            </a:pPr>
            <a:r>
              <a:rPr lang="he-IL" altLang="he-IL" sz="1800" dirty="0">
                <a:latin typeface="Arial" panose="020B0604020202020204" pitchFamily="34" charset="0"/>
              </a:rPr>
              <a:t>ניצול החשכה יקטין את מספר הנפגעים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SzPct val="65000"/>
              <a:defRPr/>
            </a:pPr>
            <a:r>
              <a:rPr lang="he-IL" altLang="he-IL" sz="1800" dirty="0" smtClean="0">
                <a:latin typeface="Arial" panose="020B0604020202020204" pitchFamily="34" charset="0"/>
              </a:rPr>
              <a:t>תזורז </a:t>
            </a:r>
            <a:r>
              <a:rPr lang="he-IL" altLang="he-IL" sz="1800" dirty="0">
                <a:latin typeface="Arial" panose="020B0604020202020204" pitchFamily="34" charset="0"/>
              </a:rPr>
              <a:t>החבירה להר הצופים.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1088" y="249238"/>
            <a:ext cx="7824787" cy="676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0723" name="TextBox 6"/>
          <p:cNvSpPr txBox="1">
            <a:spLocks noChangeArrowheads="1"/>
          </p:cNvSpPr>
          <p:nvPr/>
        </p:nvSpPr>
        <p:spPr bwMode="auto">
          <a:xfrm>
            <a:off x="1320800" y="344488"/>
            <a:ext cx="74310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sz="2800" b="1" i="1"/>
              <a:t>דילמת שעת ה"ש"</a:t>
            </a:r>
          </a:p>
        </p:txBody>
      </p:sp>
      <p:sp>
        <p:nvSpPr>
          <p:cNvPr id="30724" name="TextBox 6"/>
          <p:cNvSpPr txBox="1">
            <a:spLocks noChangeArrowheads="1"/>
          </p:cNvSpPr>
          <p:nvPr/>
        </p:nvSpPr>
        <p:spPr bwMode="auto">
          <a:xfrm>
            <a:off x="2949575" y="1268413"/>
            <a:ext cx="5680075" cy="46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>
              <a:spcBef>
                <a:spcPts val="300"/>
              </a:spcBef>
              <a:spcAft>
                <a:spcPts val="300"/>
              </a:spcAft>
              <a:buSzPct val="65000"/>
              <a:buFont typeface="Arial" pitchFamily="34" charset="0"/>
              <a:buNone/>
            </a:pPr>
            <a:r>
              <a:rPr lang="he-IL" altLang="he-IL" b="1" dirty="0"/>
              <a:t>מהמטכ"ל פונים </a:t>
            </a:r>
            <a:r>
              <a:rPr lang="he-IL" altLang="he-IL" b="1" dirty="0" smtClean="0"/>
              <a:t>לאלוף הפיקוד ולמח"ט הצנחנים בהצעה להימנע מהבקעה בלילה  על מנת אפשר תקיפת  </a:t>
            </a:r>
            <a:r>
              <a:rPr lang="he-IL" altLang="he-IL" b="1" dirty="0"/>
              <a:t>היעדים </a:t>
            </a:r>
            <a:r>
              <a:rPr lang="he-IL" altLang="he-IL" b="1" dirty="0" smtClean="0"/>
              <a:t>הירדניים עם </a:t>
            </a:r>
            <a:r>
              <a:rPr lang="he-IL" altLang="he-IL" b="1" dirty="0"/>
              <a:t>אור ראשון, </a:t>
            </a:r>
            <a:r>
              <a:rPr lang="he-IL" altLang="he-IL" b="1" dirty="0" smtClean="0"/>
              <a:t>במשך שעתיים ע"י חיל אויר, ולבצע את ההבקעה </a:t>
            </a:r>
            <a:r>
              <a:rPr lang="he-IL" altLang="he-IL" b="1" dirty="0"/>
              <a:t>הקרקעית </a:t>
            </a:r>
            <a:r>
              <a:rPr lang="he-IL" altLang="he-IL" b="1" dirty="0" smtClean="0"/>
              <a:t>רק לאחר </a:t>
            </a:r>
            <a:r>
              <a:rPr lang="he-IL" altLang="he-IL" b="1" dirty="0"/>
              <a:t>מכן.</a:t>
            </a:r>
          </a:p>
          <a:p>
            <a:pPr algn="r" rtl="1" eaLnBrk="1" hangingPunct="1">
              <a:spcBef>
                <a:spcPts val="300"/>
              </a:spcBef>
              <a:spcAft>
                <a:spcPts val="300"/>
              </a:spcAft>
              <a:buSzPct val="65000"/>
              <a:buFont typeface="Arial" pitchFamily="34" charset="0"/>
              <a:buNone/>
            </a:pPr>
            <a:r>
              <a:rPr lang="he-IL" altLang="he-IL" b="1" dirty="0" smtClean="0"/>
              <a:t>טיעון המטכ"ל לדחייה המוצעת הינו כי ריכוך היעדים הירדניים  טרם ההבקעה  הקרקעית  ,ע"י חיל אויר במשך שעתיים, יקל על ההבקעה  כמו גם יעניק לצנחנים  </a:t>
            </a:r>
            <a:r>
              <a:rPr lang="he-IL" altLang="he-IL" b="1" dirty="0"/>
              <a:t>4 שעות </a:t>
            </a:r>
            <a:r>
              <a:rPr lang="he-IL" altLang="he-IL" b="1" dirty="0" smtClean="0"/>
              <a:t>להשלמות מודיעין וציוד,תיאומים, סיורים ועוד.</a:t>
            </a:r>
            <a:endParaRPr lang="he-IL" altLang="he-IL" b="1" dirty="0"/>
          </a:p>
          <a:p>
            <a:pPr algn="r" rtl="1" eaLnBrk="1" hangingPunct="1">
              <a:spcBef>
                <a:spcPts val="300"/>
              </a:spcBef>
              <a:spcAft>
                <a:spcPts val="300"/>
              </a:spcAft>
              <a:buSzPct val="65000"/>
              <a:buFont typeface="Arial" pitchFamily="34" charset="0"/>
              <a:buNone/>
            </a:pPr>
            <a:r>
              <a:rPr lang="he-IL" altLang="he-IL" b="1" dirty="0"/>
              <a:t>לדברי מוטה גור המג"דים מתנגדים.</a:t>
            </a:r>
          </a:p>
          <a:p>
            <a:pPr algn="r" rtl="1" eaLnBrk="1" hangingPunct="1">
              <a:spcBef>
                <a:spcPts val="300"/>
              </a:spcBef>
              <a:spcAft>
                <a:spcPts val="300"/>
              </a:spcAft>
              <a:buSzPct val="65000"/>
              <a:buFont typeface="Arial" pitchFamily="34" charset="0"/>
              <a:buNone/>
            </a:pPr>
            <a:r>
              <a:rPr lang="he-IL" altLang="he-IL" b="1" dirty="0"/>
              <a:t>הנמקות מוטה גור ועוזי </a:t>
            </a:r>
            <a:r>
              <a:rPr lang="he-IL" altLang="he-IL" b="1" dirty="0" smtClean="0"/>
              <a:t>נרקיס,כפי שהן מופיעות בספרי הזיכרונות שלהם, באשר לסיבות החלטתם בדבר  הבקעה קרקעית ,ללא ריכוך מקדים של חיל אויר, אינן משכנעות.</a:t>
            </a:r>
            <a:endParaRPr lang="he-IL" altLang="he-IL" b="1" dirty="0"/>
          </a:p>
          <a:p>
            <a:pPr algn="r" rtl="1" eaLnBrk="1" hangingPunct="1">
              <a:spcBef>
                <a:spcPts val="300"/>
              </a:spcBef>
              <a:spcAft>
                <a:spcPts val="300"/>
              </a:spcAft>
              <a:buSzPct val="65000"/>
              <a:buFont typeface="Arial" pitchFamily="34" charset="0"/>
              <a:buNone/>
            </a:pPr>
            <a:r>
              <a:rPr lang="he-IL" altLang="he-IL" b="1" dirty="0">
                <a:solidFill>
                  <a:srgbClr val="C00000"/>
                </a:solidFill>
              </a:rPr>
              <a:t>טיב ההחלטה לתקוף בחשכה מבלי להמתין לתקיפה אווירית מקדימה – מצוי עד היום במחלוקת.</a:t>
            </a:r>
          </a:p>
          <a:p>
            <a:pPr algn="r" rtl="1" eaLnBrk="1" hangingPunct="1">
              <a:spcBef>
                <a:spcPts val="300"/>
              </a:spcBef>
              <a:spcAft>
                <a:spcPts val="300"/>
              </a:spcAft>
              <a:buSzPct val="65000"/>
              <a:buFont typeface="Arial" pitchFamily="34" charset="0"/>
              <a:buNone/>
            </a:pPr>
            <a:endParaRPr lang="he-IL" altLang="he-IL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1088" y="249238"/>
            <a:ext cx="7824787" cy="676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2438400" y="403225"/>
            <a:ext cx="61785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2800" b="1" i="1"/>
              <a:t>הקרב בגבעת התחמושת, גדוד צנחנים 66</a:t>
            </a:r>
          </a:p>
          <a:p>
            <a:pPr algn="r" rtl="1" eaLnBrk="1" hangingPunct="1"/>
            <a:endParaRPr lang="he-IL" altLang="he-IL" sz="2800" b="1" i="1"/>
          </a:p>
          <a:p>
            <a:pPr algn="r" rtl="1" eaLnBrk="1" hangingPunct="1"/>
            <a:endParaRPr lang="he-IL" altLang="he-IL" sz="2800" b="1" i="1"/>
          </a:p>
          <a:p>
            <a:pPr algn="r" rtl="1" eaLnBrk="1" hangingPunct="1"/>
            <a:r>
              <a:rPr lang="he-IL" altLang="he-IL" sz="2800" b="1" i="1"/>
              <a:t>     </a:t>
            </a:r>
          </a:p>
        </p:txBody>
      </p:sp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3030538" y="1365250"/>
            <a:ext cx="55864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Wingdings" pitchFamily="2" charset="2"/>
              <a:buChar char="v"/>
            </a:pPr>
            <a:r>
              <a:rPr lang="he-IL" altLang="he-IL" b="1" dirty="0"/>
              <a:t>בקרב זה, </a:t>
            </a:r>
            <a:r>
              <a:rPr lang="he-IL" altLang="he-IL" b="1" dirty="0" smtClean="0"/>
              <a:t>שהינו אחד הקרבות </a:t>
            </a:r>
            <a:r>
              <a:rPr lang="he-IL" altLang="he-IL" b="1" dirty="0" err="1" smtClean="0"/>
              <a:t>ההירואים</a:t>
            </a:r>
            <a:r>
              <a:rPr lang="he-IL" altLang="he-IL" b="1" dirty="0" smtClean="0"/>
              <a:t> של מלחמת ששת הימים נפלו 32 </a:t>
            </a:r>
            <a:r>
              <a:rPr lang="he-IL" altLang="he-IL" b="1" dirty="0"/>
              <a:t>לוחמים.</a:t>
            </a:r>
          </a:p>
          <a:p>
            <a:pPr marL="342900" indent="-342900" algn="r" rtl="1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Wingdings" pitchFamily="2" charset="2"/>
              <a:buChar char="v"/>
            </a:pPr>
            <a:r>
              <a:rPr lang="he-IL" altLang="he-IL" b="1" dirty="0"/>
              <a:t>היפגעותם של רוב מפקדי המחלקות, בעיות קשות בשליטה ובתיאום בין כוחות הגדוד, </a:t>
            </a:r>
            <a:r>
              <a:rPr lang="he-IL" altLang="he-IL" b="1" u="sng" dirty="0"/>
              <a:t>צירופם של הטנקים לקרב, בשלב </a:t>
            </a:r>
            <a:r>
              <a:rPr lang="he-IL" altLang="he-IL" b="1" u="sng" dirty="0" smtClean="0"/>
              <a:t>מאוחר </a:t>
            </a:r>
            <a:r>
              <a:rPr lang="he-IL" altLang="he-IL" b="1" u="sng" dirty="0"/>
              <a:t>מאד</a:t>
            </a:r>
            <a:r>
              <a:rPr lang="he-IL" altLang="he-IL" b="1" dirty="0"/>
              <a:t>, וגבורתם של הלוחמים הירדנים הם שגרמו לאבדות </a:t>
            </a:r>
            <a:r>
              <a:rPr lang="he-IL" altLang="he-IL" b="1" dirty="0" smtClean="0"/>
              <a:t>הכבדות ללוחמינו</a:t>
            </a:r>
            <a:r>
              <a:rPr lang="he-IL" altLang="he-IL" b="1" dirty="0"/>
              <a:t>.</a:t>
            </a:r>
          </a:p>
          <a:p>
            <a:pPr marL="342900" indent="-342900" algn="r" rtl="1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Wingdings" pitchFamily="2" charset="2"/>
              <a:buChar char="v"/>
            </a:pPr>
            <a:endParaRPr lang="he-IL" altLang="he-IL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5" descr="צנחנים 1 תצוגה ד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5688" y="273050"/>
            <a:ext cx="6572250" cy="632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771" name="Group 27"/>
          <p:cNvGrpSpPr>
            <a:grpSpLocks/>
          </p:cNvGrpSpPr>
          <p:nvPr/>
        </p:nvGrpSpPr>
        <p:grpSpPr bwMode="auto">
          <a:xfrm>
            <a:off x="153988" y="4738688"/>
            <a:ext cx="2898775" cy="1852612"/>
            <a:chOff x="1281420" y="4738255"/>
            <a:chExt cx="2898694" cy="1852550"/>
          </a:xfrm>
        </p:grpSpPr>
        <p:sp>
          <p:nvSpPr>
            <p:cNvPr id="24" name="Rectangle 23"/>
            <p:cNvSpPr/>
            <p:nvPr/>
          </p:nvSpPr>
          <p:spPr>
            <a:xfrm>
              <a:off x="1341743" y="4738255"/>
              <a:ext cx="2838371" cy="185255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551482" y="6341576"/>
              <a:ext cx="379401" cy="16668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32791" name="TextBox 30"/>
            <p:cNvSpPr txBox="1">
              <a:spLocks noChangeArrowheads="1"/>
            </p:cNvSpPr>
            <p:nvPr/>
          </p:nvSpPr>
          <p:spPr bwMode="auto">
            <a:xfrm>
              <a:off x="2482850" y="6247200"/>
              <a:ext cx="990600" cy="30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אזור מפורז</a:t>
              </a:r>
            </a:p>
          </p:txBody>
        </p:sp>
        <p:sp>
          <p:nvSpPr>
            <p:cNvPr id="32792" name="TextBox 31"/>
            <p:cNvSpPr txBox="1">
              <a:spLocks noChangeArrowheads="1"/>
            </p:cNvSpPr>
            <p:nvPr/>
          </p:nvSpPr>
          <p:spPr bwMode="auto">
            <a:xfrm>
              <a:off x="2205038" y="6044000"/>
              <a:ext cx="126841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מוצבים ירדניים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3538782" y="6139970"/>
              <a:ext cx="379401" cy="130171"/>
            </a:xfrm>
            <a:prstGeom prst="ellipse">
              <a:avLst/>
            </a:prstGeom>
            <a:solidFill>
              <a:srgbClr val="996600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3527669" y="5949476"/>
              <a:ext cx="438138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527669" y="5720884"/>
              <a:ext cx="438138" cy="1588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3681653" y="5449431"/>
              <a:ext cx="106359" cy="9524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39" name="Isosceles Triangle 38"/>
            <p:cNvSpPr/>
            <p:nvPr/>
          </p:nvSpPr>
          <p:spPr>
            <a:xfrm>
              <a:off x="3681653" y="5214489"/>
              <a:ext cx="119059" cy="119058"/>
            </a:xfrm>
            <a:prstGeom prst="triangl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32798" name="TextBox 6"/>
            <p:cNvSpPr txBox="1">
              <a:spLocks noChangeArrowheads="1"/>
            </p:cNvSpPr>
            <p:nvPr/>
          </p:nvSpPr>
          <p:spPr bwMode="auto">
            <a:xfrm>
              <a:off x="1435334" y="5787968"/>
              <a:ext cx="2038127" cy="307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הקו העירוני – הצד הירדני</a:t>
              </a:r>
            </a:p>
          </p:txBody>
        </p:sp>
        <p:sp>
          <p:nvSpPr>
            <p:cNvPr id="32799" name="TextBox 6"/>
            <p:cNvSpPr txBox="1">
              <a:spLocks noChangeArrowheads="1"/>
            </p:cNvSpPr>
            <p:nvPr/>
          </p:nvSpPr>
          <p:spPr bwMode="auto">
            <a:xfrm>
              <a:off x="1281420" y="5568512"/>
              <a:ext cx="2192046" cy="307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הקו העירוני – הצד הישראלי</a:t>
              </a:r>
            </a:p>
          </p:txBody>
        </p:sp>
        <p:sp>
          <p:nvSpPr>
            <p:cNvPr id="32800" name="TextBox 6"/>
            <p:cNvSpPr txBox="1">
              <a:spLocks noChangeArrowheads="1"/>
            </p:cNvSpPr>
            <p:nvPr/>
          </p:nvSpPr>
          <p:spPr bwMode="auto">
            <a:xfrm>
              <a:off x="2227618" y="5361248"/>
              <a:ext cx="124585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עמדות ירדניות</a:t>
              </a:r>
            </a:p>
          </p:txBody>
        </p:sp>
        <p:sp>
          <p:nvSpPr>
            <p:cNvPr id="32801" name="TextBox 6"/>
            <p:cNvSpPr txBox="1">
              <a:spLocks noChangeArrowheads="1"/>
            </p:cNvSpPr>
            <p:nvPr/>
          </p:nvSpPr>
          <p:spPr bwMode="auto">
            <a:xfrm>
              <a:off x="2073732" y="5141792"/>
              <a:ext cx="139974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עמדות ישראליות</a:t>
              </a:r>
            </a:p>
          </p:txBody>
        </p:sp>
        <p:sp>
          <p:nvSpPr>
            <p:cNvPr id="32802" name="TextBox 6"/>
            <p:cNvSpPr txBox="1">
              <a:spLocks noChangeArrowheads="1"/>
            </p:cNvSpPr>
            <p:nvPr/>
          </p:nvSpPr>
          <p:spPr bwMode="auto">
            <a:xfrm>
              <a:off x="3437717" y="4741675"/>
              <a:ext cx="6575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 u="sng"/>
                <a:t>מקרא:</a:t>
              </a: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3527669" y="5079556"/>
              <a:ext cx="438138" cy="1588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804" name="TextBox 6"/>
            <p:cNvSpPr txBox="1">
              <a:spLocks noChangeArrowheads="1"/>
            </p:cNvSpPr>
            <p:nvPr/>
          </p:nvSpPr>
          <p:spPr bwMode="auto">
            <a:xfrm>
              <a:off x="2679669" y="4927245"/>
              <a:ext cx="79380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הצנחנים</a:t>
              </a:r>
            </a:p>
          </p:txBody>
        </p:sp>
      </p:grpSp>
      <p:sp>
        <p:nvSpPr>
          <p:cNvPr id="53" name="Rectangle 52"/>
          <p:cNvSpPr/>
          <p:nvPr/>
        </p:nvSpPr>
        <p:spPr>
          <a:xfrm>
            <a:off x="214313" y="2055813"/>
            <a:ext cx="3016250" cy="25749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422275" y="2127250"/>
            <a:ext cx="265112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2400" b="1" i="1"/>
              <a:t>חטיבת הצנחנים 55</a:t>
            </a:r>
          </a:p>
          <a:p>
            <a:pPr algn="r" rtl="1" eaLnBrk="1" hangingPunct="1"/>
            <a:r>
              <a:rPr lang="he-IL" altLang="he-IL" sz="2400" b="1" i="1"/>
              <a:t>יום שלישי, </a:t>
            </a:r>
            <a:r>
              <a:rPr lang="he-IL" altLang="he-IL" sz="2200" b="1" i="1"/>
              <a:t>6.6.1967</a:t>
            </a:r>
          </a:p>
          <a:p>
            <a:pPr algn="r" rtl="1" eaLnBrk="1" hangingPunct="1"/>
            <a:r>
              <a:rPr lang="he-IL" altLang="he-IL" sz="2000" b="1" i="1">
                <a:solidFill>
                  <a:srgbClr val="C00000"/>
                </a:solidFill>
              </a:rPr>
              <a:t>02:15 – 08:00</a:t>
            </a:r>
          </a:p>
          <a:p>
            <a:pPr algn="r" rtl="1" eaLnBrk="1" hangingPunct="1"/>
            <a:endParaRPr lang="he-IL" altLang="he-IL" b="1"/>
          </a:p>
          <a:p>
            <a:pPr algn="r" rtl="1" eaLnBrk="1" hangingPunct="1">
              <a:buSzPct val="65000"/>
              <a:buFont typeface="Wingdings" pitchFamily="2" charset="2"/>
              <a:buChar char="v"/>
            </a:pPr>
            <a:r>
              <a:rPr lang="he-IL" altLang="he-IL" b="1"/>
              <a:t> גדודים  66 ,71, 28</a:t>
            </a:r>
          </a:p>
          <a:p>
            <a:pPr algn="r" rtl="1" eaLnBrk="1" hangingPunct="1">
              <a:buSzPct val="65000"/>
              <a:buFont typeface="Wingdings" pitchFamily="2" charset="2"/>
              <a:buChar char="v"/>
            </a:pPr>
            <a:r>
              <a:rPr lang="he-IL" altLang="he-IL" b="1"/>
              <a:t> סיירת חט' צנחנים 80</a:t>
            </a:r>
          </a:p>
          <a:p>
            <a:pPr algn="r" rtl="1" eaLnBrk="1" hangingPunct="1">
              <a:buSzPct val="65000"/>
              <a:buFont typeface="Wingdings" pitchFamily="2" charset="2"/>
              <a:buChar char="v"/>
            </a:pPr>
            <a:r>
              <a:rPr lang="he-IL" altLang="he-IL" b="1"/>
              <a:t> 10 טנקים ירושלמים</a:t>
            </a:r>
          </a:p>
        </p:txBody>
      </p:sp>
      <p:sp>
        <p:nvSpPr>
          <p:cNvPr id="32774" name="Rectangle 21"/>
          <p:cNvSpPr>
            <a:spLocks noChangeArrowheads="1"/>
          </p:cNvSpPr>
          <p:nvPr/>
        </p:nvSpPr>
        <p:spPr bwMode="auto">
          <a:xfrm>
            <a:off x="5311775" y="3351213"/>
            <a:ext cx="719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/>
              <a:t>רוקפלר</a:t>
            </a:r>
            <a:endParaRPr lang="he-IL" altLang="he-IL" sz="1400"/>
          </a:p>
        </p:txBody>
      </p:sp>
      <p:sp>
        <p:nvSpPr>
          <p:cNvPr id="26" name="Rectangle 25"/>
          <p:cNvSpPr/>
          <p:nvPr/>
        </p:nvSpPr>
        <p:spPr>
          <a:xfrm>
            <a:off x="3043238" y="1697038"/>
            <a:ext cx="842962" cy="27622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2776" name="Rectangle 26"/>
          <p:cNvSpPr>
            <a:spLocks noChangeArrowheads="1"/>
          </p:cNvSpPr>
          <p:nvPr/>
        </p:nvSpPr>
        <p:spPr bwMode="auto">
          <a:xfrm>
            <a:off x="3067050" y="1655763"/>
            <a:ext cx="77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>
                <a:solidFill>
                  <a:schemeClr val="bg1"/>
                </a:solidFill>
              </a:rPr>
              <a:t>02:15</a:t>
            </a:r>
            <a:endParaRPr lang="he-IL" altLang="he-IL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38613" y="661988"/>
            <a:ext cx="842962" cy="27622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2778" name="Rectangle 29"/>
          <p:cNvSpPr>
            <a:spLocks noChangeArrowheads="1"/>
          </p:cNvSpPr>
          <p:nvPr/>
        </p:nvSpPr>
        <p:spPr bwMode="auto">
          <a:xfrm>
            <a:off x="4162425" y="620713"/>
            <a:ext cx="77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>
                <a:solidFill>
                  <a:schemeClr val="bg1"/>
                </a:solidFill>
              </a:rPr>
              <a:t>06:15</a:t>
            </a:r>
            <a:endParaRPr lang="he-IL" altLang="he-IL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00600" y="1539875"/>
            <a:ext cx="842963" cy="27622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2780" name="Rectangle 33"/>
          <p:cNvSpPr>
            <a:spLocks noChangeArrowheads="1"/>
          </p:cNvSpPr>
          <p:nvPr/>
        </p:nvSpPr>
        <p:spPr bwMode="auto">
          <a:xfrm>
            <a:off x="4824413" y="1500188"/>
            <a:ext cx="774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>
                <a:solidFill>
                  <a:schemeClr val="bg1"/>
                </a:solidFill>
              </a:rPr>
              <a:t>05:00</a:t>
            </a:r>
            <a:endParaRPr lang="he-IL" altLang="he-IL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03563" y="2947988"/>
            <a:ext cx="842962" cy="27622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2782" name="Rectangle 35"/>
          <p:cNvSpPr>
            <a:spLocks noChangeArrowheads="1"/>
          </p:cNvSpPr>
          <p:nvPr/>
        </p:nvSpPr>
        <p:spPr bwMode="auto">
          <a:xfrm>
            <a:off x="3127375" y="2906713"/>
            <a:ext cx="77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>
                <a:solidFill>
                  <a:schemeClr val="bg1"/>
                </a:solidFill>
              </a:rPr>
              <a:t>02:15</a:t>
            </a:r>
            <a:endParaRPr lang="he-IL" altLang="he-IL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38613" y="3476625"/>
            <a:ext cx="842962" cy="2778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2784" name="Rectangle 39"/>
          <p:cNvSpPr>
            <a:spLocks noChangeArrowheads="1"/>
          </p:cNvSpPr>
          <p:nvPr/>
        </p:nvSpPr>
        <p:spPr bwMode="auto">
          <a:xfrm>
            <a:off x="4162425" y="3436938"/>
            <a:ext cx="77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>
                <a:solidFill>
                  <a:schemeClr val="bg1"/>
                </a:solidFill>
              </a:rPr>
              <a:t>06:30</a:t>
            </a:r>
            <a:endParaRPr lang="he-IL" altLang="he-IL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294313" y="3838575"/>
            <a:ext cx="841375" cy="27622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2786" name="Rectangle 41"/>
          <p:cNvSpPr>
            <a:spLocks noChangeArrowheads="1"/>
          </p:cNvSpPr>
          <p:nvPr/>
        </p:nvSpPr>
        <p:spPr bwMode="auto">
          <a:xfrm>
            <a:off x="5316538" y="3797300"/>
            <a:ext cx="77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>
                <a:solidFill>
                  <a:schemeClr val="bg1"/>
                </a:solidFill>
              </a:rPr>
              <a:t>08:00</a:t>
            </a:r>
            <a:endParaRPr lang="he-IL" altLang="he-IL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486400" y="2646363"/>
            <a:ext cx="842963" cy="27781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2788" name="Rectangle 43"/>
          <p:cNvSpPr>
            <a:spLocks noChangeArrowheads="1"/>
          </p:cNvSpPr>
          <p:nvPr/>
        </p:nvSpPr>
        <p:spPr bwMode="auto">
          <a:xfrm>
            <a:off x="5510213" y="2606675"/>
            <a:ext cx="77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>
                <a:solidFill>
                  <a:schemeClr val="bg1"/>
                </a:solidFill>
              </a:rPr>
              <a:t>07:00</a:t>
            </a:r>
            <a:endParaRPr lang="he-IL" altLang="he-IL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0" descr="מפה כללית-01.jpg"/>
          <p:cNvPicPr>
            <a:picLocks noChangeAspect="1"/>
          </p:cNvPicPr>
          <p:nvPr/>
        </p:nvPicPr>
        <p:blipFill>
          <a:blip r:embed="rId2" cstate="print"/>
          <a:srcRect l="45068" t="21126"/>
          <a:stretch>
            <a:fillRect/>
          </a:stretch>
        </p:blipFill>
        <p:spPr bwMode="auto">
          <a:xfrm>
            <a:off x="4548188" y="257175"/>
            <a:ext cx="4357687" cy="636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Line 4"/>
          <p:cNvSpPr>
            <a:spLocks noChangeShapeType="1"/>
          </p:cNvSpPr>
          <p:nvPr/>
        </p:nvSpPr>
        <p:spPr bwMode="auto">
          <a:xfrm flipV="1">
            <a:off x="8596313" y="442913"/>
            <a:ext cx="0" cy="444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e-IL"/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8451850" y="784225"/>
            <a:ext cx="293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/>
              <a:t>צ</a:t>
            </a:r>
            <a:endParaRPr lang="en-US" altLang="he-IL"/>
          </a:p>
        </p:txBody>
      </p:sp>
      <p:grpSp>
        <p:nvGrpSpPr>
          <p:cNvPr id="6149" name="Group 19"/>
          <p:cNvGrpSpPr>
            <a:grpSpLocks/>
          </p:cNvGrpSpPr>
          <p:nvPr/>
        </p:nvGrpSpPr>
        <p:grpSpPr bwMode="auto">
          <a:xfrm>
            <a:off x="1281113" y="4654550"/>
            <a:ext cx="2898775" cy="1831975"/>
            <a:chOff x="1281420" y="4655127"/>
            <a:chExt cx="2898694" cy="1831017"/>
          </a:xfrm>
        </p:grpSpPr>
        <p:sp>
          <p:nvSpPr>
            <p:cNvPr id="8" name="Rectangle 7"/>
            <p:cNvSpPr/>
            <p:nvPr/>
          </p:nvSpPr>
          <p:spPr>
            <a:xfrm>
              <a:off x="1341743" y="4655127"/>
              <a:ext cx="2838371" cy="183101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551482" y="6186264"/>
              <a:ext cx="379401" cy="166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6155" name="TextBox 5"/>
            <p:cNvSpPr txBox="1">
              <a:spLocks noChangeArrowheads="1"/>
            </p:cNvSpPr>
            <p:nvPr/>
          </p:nvSpPr>
          <p:spPr bwMode="auto">
            <a:xfrm>
              <a:off x="2482850" y="6092825"/>
              <a:ext cx="990600" cy="30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אזור מפורז</a:t>
              </a:r>
            </a:p>
          </p:txBody>
        </p:sp>
        <p:sp>
          <p:nvSpPr>
            <p:cNvPr id="6156" name="TextBox 6"/>
            <p:cNvSpPr txBox="1">
              <a:spLocks noChangeArrowheads="1"/>
            </p:cNvSpPr>
            <p:nvPr/>
          </p:nvSpPr>
          <p:spPr bwMode="auto">
            <a:xfrm>
              <a:off x="2205038" y="5889625"/>
              <a:ext cx="126841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מוצבים ירדניים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538782" y="5984756"/>
              <a:ext cx="379401" cy="131694"/>
            </a:xfrm>
            <a:prstGeom prst="ellipse">
              <a:avLst/>
            </a:prstGeom>
            <a:solidFill>
              <a:srgbClr val="996600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3527669" y="5795943"/>
              <a:ext cx="438138" cy="158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527669" y="5565875"/>
              <a:ext cx="438138" cy="1587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3681653" y="5294555"/>
              <a:ext cx="106359" cy="95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3681653" y="5061314"/>
              <a:ext cx="119059" cy="119001"/>
            </a:xfrm>
            <a:prstGeom prst="triangl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6162" name="TextBox 6"/>
            <p:cNvSpPr txBox="1">
              <a:spLocks noChangeArrowheads="1"/>
            </p:cNvSpPr>
            <p:nvPr/>
          </p:nvSpPr>
          <p:spPr bwMode="auto">
            <a:xfrm>
              <a:off x="1435334" y="5633593"/>
              <a:ext cx="2038127" cy="307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הקו העירוני – הצד הירדני</a:t>
              </a:r>
            </a:p>
          </p:txBody>
        </p:sp>
        <p:sp>
          <p:nvSpPr>
            <p:cNvPr id="6163" name="TextBox 6"/>
            <p:cNvSpPr txBox="1">
              <a:spLocks noChangeArrowheads="1"/>
            </p:cNvSpPr>
            <p:nvPr/>
          </p:nvSpPr>
          <p:spPr bwMode="auto">
            <a:xfrm>
              <a:off x="1281420" y="5414137"/>
              <a:ext cx="2192046" cy="307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הקו העירוני – הצד הישראלי</a:t>
              </a:r>
            </a:p>
          </p:txBody>
        </p:sp>
        <p:sp>
          <p:nvSpPr>
            <p:cNvPr id="6164" name="TextBox 6"/>
            <p:cNvSpPr txBox="1">
              <a:spLocks noChangeArrowheads="1"/>
            </p:cNvSpPr>
            <p:nvPr/>
          </p:nvSpPr>
          <p:spPr bwMode="auto">
            <a:xfrm>
              <a:off x="2227618" y="5206873"/>
              <a:ext cx="124585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עמדות ירדניות</a:t>
              </a:r>
            </a:p>
          </p:txBody>
        </p:sp>
        <p:sp>
          <p:nvSpPr>
            <p:cNvPr id="6165" name="TextBox 6"/>
            <p:cNvSpPr txBox="1">
              <a:spLocks noChangeArrowheads="1"/>
            </p:cNvSpPr>
            <p:nvPr/>
          </p:nvSpPr>
          <p:spPr bwMode="auto">
            <a:xfrm>
              <a:off x="2073732" y="4987417"/>
              <a:ext cx="139974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עמדות ישראליות</a:t>
              </a:r>
            </a:p>
          </p:txBody>
        </p:sp>
        <p:sp>
          <p:nvSpPr>
            <p:cNvPr id="6166" name="TextBox 6"/>
            <p:cNvSpPr txBox="1">
              <a:spLocks noChangeArrowheads="1"/>
            </p:cNvSpPr>
            <p:nvPr/>
          </p:nvSpPr>
          <p:spPr bwMode="auto">
            <a:xfrm>
              <a:off x="3437717" y="4670425"/>
              <a:ext cx="6575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 u="sng"/>
                <a:t>מקרא:</a:t>
              </a:r>
            </a:p>
          </p:txBody>
        </p:sp>
      </p:grpSp>
      <p:sp>
        <p:nvSpPr>
          <p:cNvPr id="6150" name="TextBox 4"/>
          <p:cNvSpPr txBox="1">
            <a:spLocks noChangeArrowheads="1"/>
          </p:cNvSpPr>
          <p:nvPr/>
        </p:nvSpPr>
        <p:spPr bwMode="auto">
          <a:xfrm>
            <a:off x="1555750" y="379413"/>
            <a:ext cx="2382838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 eaLnBrk="1" hangingPunct="1"/>
            <a:r>
              <a:rPr lang="he-IL" altLang="he-IL" sz="2700" b="1" i="1"/>
              <a:t>ירושלים החצויה</a:t>
            </a:r>
          </a:p>
          <a:p>
            <a:pPr algn="ctr" rtl="1" eaLnBrk="1" hangingPunct="1"/>
            <a:r>
              <a:rPr lang="he-IL" altLang="he-IL" sz="2700" b="1" i="1"/>
              <a:t>"הקו-העירוני"</a:t>
            </a:r>
          </a:p>
          <a:p>
            <a:pPr algn="ctr" rtl="1" eaLnBrk="1" hangingPunct="1"/>
            <a:r>
              <a:rPr lang="he-IL" altLang="he-IL" sz="2700" b="1" i="1"/>
              <a:t>1967-1948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5400000" flipH="1" flipV="1">
            <a:off x="6733382" y="356393"/>
            <a:ext cx="177800" cy="36513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2" name="Rectangle 22"/>
          <p:cNvSpPr>
            <a:spLocks noChangeArrowheads="1"/>
          </p:cNvSpPr>
          <p:nvPr/>
        </p:nvSpPr>
        <p:spPr bwMode="auto">
          <a:xfrm>
            <a:off x="5953125" y="239713"/>
            <a:ext cx="7762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200" b="1"/>
              <a:t>לרמאללה</a:t>
            </a:r>
            <a:endParaRPr lang="he-IL" altLang="he-IL" sz="120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81088" y="249238"/>
            <a:ext cx="7824787" cy="676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4722813" y="509588"/>
            <a:ext cx="3894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2400" b="1" i="1"/>
              <a:t>יום שלישי 6 יוני 1967, אחה"צ</a:t>
            </a:r>
          </a:p>
        </p:txBody>
      </p:sp>
      <p:sp>
        <p:nvSpPr>
          <p:cNvPr id="33796" name="TextBox 6"/>
          <p:cNvSpPr txBox="1">
            <a:spLocks noChangeArrowheads="1"/>
          </p:cNvSpPr>
          <p:nvPr/>
        </p:nvSpPr>
        <p:spPr bwMode="auto">
          <a:xfrm>
            <a:off x="2041525" y="201613"/>
            <a:ext cx="6591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sz="2400" b="1" i="1"/>
              <a:t>המערכה מצפון לחומות העיר העתיקה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37488" y="1011238"/>
            <a:ext cx="46037" cy="53657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cxnSp>
        <p:nvCxnSpPr>
          <p:cNvPr id="22" name="Straight Connector 21"/>
          <p:cNvCxnSpPr/>
          <p:nvPr/>
        </p:nvCxnSpPr>
        <p:spPr>
          <a:xfrm>
            <a:off x="1365250" y="1354138"/>
            <a:ext cx="7516813" cy="15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246188" y="1331913"/>
            <a:ext cx="7635875" cy="369887"/>
            <a:chOff x="1246188" y="1187034"/>
            <a:chExt cx="7635875" cy="369887"/>
          </a:xfrm>
        </p:grpSpPr>
        <p:sp>
          <p:nvSpPr>
            <p:cNvPr id="33827" name="TextBox 9"/>
            <p:cNvSpPr txBox="1">
              <a:spLocks noChangeArrowheads="1"/>
            </p:cNvSpPr>
            <p:nvPr/>
          </p:nvSpPr>
          <p:spPr bwMode="auto">
            <a:xfrm>
              <a:off x="1246188" y="1187034"/>
              <a:ext cx="65913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/>
                <a:t>חט' הראל (10) חוברת לצנחנים בשייך ג'ארח.</a:t>
              </a:r>
            </a:p>
          </p:txBody>
        </p:sp>
        <p:sp>
          <p:nvSpPr>
            <p:cNvPr id="33828" name="TextBox 10"/>
            <p:cNvSpPr txBox="1">
              <a:spLocks noChangeArrowheads="1"/>
            </p:cNvSpPr>
            <p:nvPr/>
          </p:nvSpPr>
          <p:spPr bwMode="auto">
            <a:xfrm>
              <a:off x="7908925" y="1187034"/>
              <a:ext cx="79533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1" eaLnBrk="1" hangingPunct="1"/>
              <a:r>
                <a:rPr lang="he-IL" altLang="he-IL" b="1"/>
                <a:t>14:30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365250" y="1553746"/>
              <a:ext cx="7516813" cy="158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246188" y="1663700"/>
            <a:ext cx="7635875" cy="381000"/>
            <a:chOff x="1246188" y="1519238"/>
            <a:chExt cx="7635875" cy="381000"/>
          </a:xfrm>
        </p:grpSpPr>
        <p:sp>
          <p:nvSpPr>
            <p:cNvPr id="33824" name="TextBox 9"/>
            <p:cNvSpPr txBox="1">
              <a:spLocks noChangeArrowheads="1"/>
            </p:cNvSpPr>
            <p:nvPr/>
          </p:nvSpPr>
          <p:spPr bwMode="auto">
            <a:xfrm>
              <a:off x="1246188" y="1519238"/>
              <a:ext cx="65913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/>
                <a:t>פלוגת טנקים של חט' הראל עוברת ת"פ הצנחנים, במוזיאון רוקפלר.</a:t>
              </a:r>
            </a:p>
          </p:txBody>
        </p:sp>
        <p:sp>
          <p:nvSpPr>
            <p:cNvPr id="33825" name="TextBox 10"/>
            <p:cNvSpPr txBox="1">
              <a:spLocks noChangeArrowheads="1"/>
            </p:cNvSpPr>
            <p:nvPr/>
          </p:nvSpPr>
          <p:spPr bwMode="auto">
            <a:xfrm>
              <a:off x="7908925" y="1519238"/>
              <a:ext cx="79533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/>
                <a:t>17:00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365250" y="1898651"/>
              <a:ext cx="7516813" cy="158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246188" y="1984375"/>
            <a:ext cx="7635875" cy="915988"/>
            <a:chOff x="1246188" y="1839913"/>
            <a:chExt cx="7635875" cy="915987"/>
          </a:xfrm>
        </p:grpSpPr>
        <p:sp>
          <p:nvSpPr>
            <p:cNvPr id="33821" name="TextBox 9"/>
            <p:cNvSpPr txBox="1">
              <a:spLocks noChangeArrowheads="1"/>
            </p:cNvSpPr>
            <p:nvPr/>
          </p:nvSpPr>
          <p:spPr bwMode="auto">
            <a:xfrm>
              <a:off x="1246188" y="1839913"/>
              <a:ext cx="6591300" cy="915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/>
                <a:t>ועדת שרים לענייני בטחון:</a:t>
              </a:r>
            </a:p>
            <a:p>
              <a:pPr algn="r" rtl="1" eaLnBrk="1" hangingPunct="1">
                <a:buSzPct val="65000"/>
                <a:buFont typeface="Wingdings" pitchFamily="2" charset="2"/>
                <a:buChar char="v"/>
              </a:pPr>
              <a:r>
                <a:rPr lang="he-IL" altLang="he-IL" b="1"/>
                <a:t>אין להיכנס בלילה לעיר העתיקה</a:t>
              </a:r>
            </a:p>
            <a:p>
              <a:pPr algn="r" rtl="1" eaLnBrk="1" hangingPunct="1">
                <a:buSzPct val="65000"/>
                <a:buFont typeface="Wingdings" pitchFamily="2" charset="2"/>
                <a:buChar char="v"/>
              </a:pPr>
              <a:r>
                <a:rPr lang="he-IL" altLang="he-IL" b="1"/>
                <a:t>שר הבטחון בלבד מוסמך להתיר כניסה אל תוך העיר העתיקה</a:t>
              </a:r>
            </a:p>
          </p:txBody>
        </p:sp>
        <p:sp>
          <p:nvSpPr>
            <p:cNvPr id="33822" name="TextBox 10"/>
            <p:cNvSpPr txBox="1">
              <a:spLocks noChangeArrowheads="1"/>
            </p:cNvSpPr>
            <p:nvPr/>
          </p:nvSpPr>
          <p:spPr bwMode="auto">
            <a:xfrm>
              <a:off x="7908925" y="1839913"/>
              <a:ext cx="79533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/>
                <a:t>16:30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365250" y="2754312"/>
              <a:ext cx="7516813" cy="158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1009650" y="2840038"/>
            <a:ext cx="7872413" cy="1484312"/>
            <a:chOff x="1009650" y="2695575"/>
            <a:chExt cx="7872413" cy="1484313"/>
          </a:xfrm>
        </p:grpSpPr>
        <p:sp>
          <p:nvSpPr>
            <p:cNvPr id="33818" name="TextBox 9"/>
            <p:cNvSpPr txBox="1">
              <a:spLocks noChangeArrowheads="1"/>
            </p:cNvSpPr>
            <p:nvPr/>
          </p:nvSpPr>
          <p:spPr bwMode="auto">
            <a:xfrm>
              <a:off x="1009650" y="2695575"/>
              <a:ext cx="6827838" cy="1477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 dirty="0"/>
                <a:t>הצנחנים מתכננים תקיפת רכס "אוגוסטה ויקטוריה"- א-טור, עם חשכה, בשני צירים:</a:t>
              </a:r>
            </a:p>
            <a:p>
              <a:pPr algn="r" rtl="1" eaLnBrk="1" hangingPunct="1"/>
              <a:r>
                <a:rPr lang="he-IL" altLang="he-IL" b="1" u="sng" dirty="0"/>
                <a:t>ציר אחד</a:t>
              </a:r>
              <a:r>
                <a:rPr lang="he-IL" altLang="he-IL" b="1" dirty="0"/>
                <a:t>: טנקים ירושלמים ועוד סיירת 80 חט' צנחנים, ממוזיאון רוקפלר  בציר העולה ישירות </a:t>
              </a:r>
              <a:r>
                <a:rPr lang="he-IL" altLang="he-IL" b="1" dirty="0" err="1" smtClean="0"/>
                <a:t>לאוגו</a:t>
              </a:r>
              <a:r>
                <a:rPr lang="he-IL" altLang="he-IL" b="1" dirty="0" smtClean="0"/>
                <a:t>. </a:t>
              </a:r>
              <a:endParaRPr lang="he-IL" altLang="he-IL" b="1" dirty="0"/>
            </a:p>
            <a:p>
              <a:pPr algn="r" rtl="1" eaLnBrk="1" hangingPunct="1"/>
              <a:r>
                <a:rPr lang="he-IL" altLang="he-IL" b="1" u="sng" dirty="0"/>
                <a:t>ציר שני</a:t>
              </a:r>
              <a:r>
                <a:rPr lang="he-IL" altLang="he-IL" b="1" dirty="0"/>
                <a:t>: גד' </a:t>
              </a:r>
              <a:r>
                <a:rPr lang="he-IL" altLang="he-IL" b="1" dirty="0" smtClean="0"/>
                <a:t>71 </a:t>
              </a:r>
              <a:r>
                <a:rPr lang="he-IL" altLang="he-IL" b="1" dirty="0"/>
                <a:t>מוואדי </a:t>
              </a:r>
              <a:r>
                <a:rPr lang="he-IL" altLang="he-IL" b="1" dirty="0" err="1" smtClean="0"/>
                <a:t>ג'וז</a:t>
              </a:r>
              <a:r>
                <a:rPr lang="he-IL" altLang="he-IL" b="1" dirty="0" smtClean="0"/>
                <a:t> לאוגוסטה, רתק </a:t>
              </a:r>
              <a:r>
                <a:rPr lang="he-IL" altLang="he-IL" b="1" dirty="0"/>
                <a:t>ברוקפלר </a:t>
              </a:r>
              <a:r>
                <a:rPr lang="he-IL" altLang="he-IL" b="1" dirty="0" smtClean="0"/>
                <a:t>טנקים </a:t>
              </a:r>
              <a:r>
                <a:rPr lang="he-IL" altLang="he-IL" b="1" dirty="0"/>
                <a:t>של </a:t>
              </a:r>
              <a:r>
                <a:rPr lang="he-IL" altLang="he-IL" b="1" dirty="0" smtClean="0"/>
                <a:t> הראל</a:t>
              </a:r>
              <a:r>
                <a:rPr lang="he-IL" altLang="he-IL" b="1" dirty="0"/>
                <a:t>.</a:t>
              </a:r>
            </a:p>
          </p:txBody>
        </p:sp>
        <p:sp>
          <p:nvSpPr>
            <p:cNvPr id="33819" name="TextBox 10"/>
            <p:cNvSpPr txBox="1">
              <a:spLocks noChangeArrowheads="1"/>
            </p:cNvSpPr>
            <p:nvPr/>
          </p:nvSpPr>
          <p:spPr bwMode="auto">
            <a:xfrm>
              <a:off x="7908925" y="2695575"/>
              <a:ext cx="7953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/>
                <a:t>12:00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365250" y="4178301"/>
              <a:ext cx="7516813" cy="158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1246188" y="4311650"/>
            <a:ext cx="7635875" cy="927100"/>
            <a:chOff x="1246188" y="4167188"/>
            <a:chExt cx="7635875" cy="927100"/>
          </a:xfrm>
        </p:grpSpPr>
        <p:sp>
          <p:nvSpPr>
            <p:cNvPr id="33815" name="TextBox 9"/>
            <p:cNvSpPr txBox="1">
              <a:spLocks noChangeArrowheads="1"/>
            </p:cNvSpPr>
            <p:nvPr/>
          </p:nvSpPr>
          <p:spPr bwMode="auto">
            <a:xfrm>
              <a:off x="1246188" y="4167188"/>
              <a:ext cx="6591300" cy="915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 dirty="0" smtClean="0"/>
                <a:t>טעות בניווט </a:t>
              </a:r>
              <a:r>
                <a:rPr lang="he-IL" altLang="he-IL" b="1" dirty="0"/>
                <a:t>של הטנקים הירושלמים וסיירת חט' צנחנים 80 גורמת לקרב חילוץ על גשר נחל </a:t>
              </a:r>
              <a:r>
                <a:rPr lang="he-IL" altLang="he-IL" b="1" dirty="0" err="1"/>
                <a:t>קידרון</a:t>
              </a:r>
              <a:r>
                <a:rPr lang="he-IL" altLang="he-IL" b="1" dirty="0"/>
                <a:t> שנמשך עד 02:00. בכך נמנעה התקיפה שתוכננה לכיבוש רכס אוגוסטה.</a:t>
              </a:r>
            </a:p>
          </p:txBody>
        </p:sp>
        <p:sp>
          <p:nvSpPr>
            <p:cNvPr id="33816" name="TextBox 10"/>
            <p:cNvSpPr txBox="1">
              <a:spLocks noChangeArrowheads="1"/>
            </p:cNvSpPr>
            <p:nvPr/>
          </p:nvSpPr>
          <p:spPr bwMode="auto">
            <a:xfrm>
              <a:off x="7908925" y="4167188"/>
              <a:ext cx="79533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/>
                <a:t>19:45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365250" y="5092701"/>
              <a:ext cx="7516813" cy="158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1246188" y="5888038"/>
            <a:ext cx="7458075" cy="369887"/>
            <a:chOff x="1246188" y="5743994"/>
            <a:chExt cx="7458075" cy="369887"/>
          </a:xfrm>
        </p:grpSpPr>
        <p:sp>
          <p:nvSpPr>
            <p:cNvPr id="33813" name="TextBox 9"/>
            <p:cNvSpPr txBox="1">
              <a:spLocks noChangeArrowheads="1"/>
            </p:cNvSpPr>
            <p:nvPr/>
          </p:nvSpPr>
          <p:spPr bwMode="auto">
            <a:xfrm>
              <a:off x="1246188" y="5743994"/>
              <a:ext cx="65913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/>
                <a:t>גמר קרב החילוץ על גשר נחל קידרון.</a:t>
              </a:r>
            </a:p>
          </p:txBody>
        </p:sp>
        <p:sp>
          <p:nvSpPr>
            <p:cNvPr id="33814" name="TextBox 10"/>
            <p:cNvSpPr txBox="1">
              <a:spLocks noChangeArrowheads="1"/>
            </p:cNvSpPr>
            <p:nvPr/>
          </p:nvSpPr>
          <p:spPr bwMode="auto">
            <a:xfrm>
              <a:off x="7908925" y="5743994"/>
              <a:ext cx="79533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/>
                <a:t>02:00</a:t>
              </a:r>
            </a:p>
          </p:txBody>
        </p:sp>
      </p:grp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1246188" y="5238750"/>
            <a:ext cx="7635875" cy="649288"/>
            <a:chOff x="1246188" y="5094288"/>
            <a:chExt cx="7635875" cy="649706"/>
          </a:xfrm>
        </p:grpSpPr>
        <p:sp>
          <p:nvSpPr>
            <p:cNvPr id="33810" name="TextBox 9"/>
            <p:cNvSpPr txBox="1">
              <a:spLocks noChangeArrowheads="1"/>
            </p:cNvSpPr>
            <p:nvPr/>
          </p:nvSpPr>
          <p:spPr bwMode="auto">
            <a:xfrm>
              <a:off x="1246188" y="5094288"/>
              <a:ext cx="6591300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/>
                <a:t>פקודה למגננה לאור ידיעות על שריון ירדני שעולה ממזרח לכיוון ירושלים.</a:t>
              </a:r>
            </a:p>
          </p:txBody>
        </p:sp>
        <p:sp>
          <p:nvSpPr>
            <p:cNvPr id="33811" name="TextBox 10"/>
            <p:cNvSpPr txBox="1">
              <a:spLocks noChangeArrowheads="1"/>
            </p:cNvSpPr>
            <p:nvPr/>
          </p:nvSpPr>
          <p:spPr bwMode="auto">
            <a:xfrm>
              <a:off x="7908925" y="5094288"/>
              <a:ext cx="79533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/>
                <a:t>24:00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1365250" y="5742405"/>
              <a:ext cx="7516813" cy="158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1246188" y="993775"/>
            <a:ext cx="7635875" cy="369888"/>
            <a:chOff x="1246188" y="1187034"/>
            <a:chExt cx="7635875" cy="369887"/>
          </a:xfrm>
        </p:grpSpPr>
        <p:sp>
          <p:nvSpPr>
            <p:cNvPr id="33807" name="TextBox 9"/>
            <p:cNvSpPr txBox="1">
              <a:spLocks noChangeArrowheads="1"/>
            </p:cNvSpPr>
            <p:nvPr/>
          </p:nvSpPr>
          <p:spPr bwMode="auto">
            <a:xfrm>
              <a:off x="1246188" y="1187034"/>
              <a:ext cx="65913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>
                  <a:solidFill>
                    <a:srgbClr val="C00000"/>
                  </a:solidFill>
                </a:rPr>
                <a:t>המטכ"ל הירדני מורה על נסיגת כל הכוחות הירדנים מהגדה</a:t>
              </a:r>
            </a:p>
          </p:txBody>
        </p:sp>
        <p:sp>
          <p:nvSpPr>
            <p:cNvPr id="33808" name="TextBox 10"/>
            <p:cNvSpPr txBox="1">
              <a:spLocks noChangeArrowheads="1"/>
            </p:cNvSpPr>
            <p:nvPr/>
          </p:nvSpPr>
          <p:spPr bwMode="auto">
            <a:xfrm>
              <a:off x="7908925" y="1187034"/>
              <a:ext cx="79533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rtl="1" eaLnBrk="1" hangingPunct="1"/>
              <a:r>
                <a:rPr lang="he-IL" altLang="he-IL" b="1"/>
                <a:t>14:00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1365250" y="1204497"/>
              <a:ext cx="7516813" cy="1587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5" descr="צנחנים 1 תצוגה ד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5688" y="273050"/>
            <a:ext cx="6572250" cy="632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819" name="Group 27"/>
          <p:cNvGrpSpPr>
            <a:grpSpLocks/>
          </p:cNvGrpSpPr>
          <p:nvPr/>
        </p:nvGrpSpPr>
        <p:grpSpPr bwMode="auto">
          <a:xfrm>
            <a:off x="153988" y="4738688"/>
            <a:ext cx="2898775" cy="1852612"/>
            <a:chOff x="1281420" y="4738255"/>
            <a:chExt cx="2898694" cy="1852550"/>
          </a:xfrm>
        </p:grpSpPr>
        <p:sp>
          <p:nvSpPr>
            <p:cNvPr id="24" name="Rectangle 23"/>
            <p:cNvSpPr/>
            <p:nvPr/>
          </p:nvSpPr>
          <p:spPr>
            <a:xfrm>
              <a:off x="1341743" y="4738255"/>
              <a:ext cx="2838371" cy="185255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551482" y="6341576"/>
              <a:ext cx="379401" cy="16668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34832" name="TextBox 30"/>
            <p:cNvSpPr txBox="1">
              <a:spLocks noChangeArrowheads="1"/>
            </p:cNvSpPr>
            <p:nvPr/>
          </p:nvSpPr>
          <p:spPr bwMode="auto">
            <a:xfrm>
              <a:off x="2482850" y="6247200"/>
              <a:ext cx="990600" cy="30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אזור מפורז</a:t>
              </a:r>
            </a:p>
          </p:txBody>
        </p:sp>
        <p:sp>
          <p:nvSpPr>
            <p:cNvPr id="34833" name="TextBox 31"/>
            <p:cNvSpPr txBox="1">
              <a:spLocks noChangeArrowheads="1"/>
            </p:cNvSpPr>
            <p:nvPr/>
          </p:nvSpPr>
          <p:spPr bwMode="auto">
            <a:xfrm>
              <a:off x="2205038" y="6044000"/>
              <a:ext cx="126841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מוצבים ירדניים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3538782" y="6139970"/>
              <a:ext cx="379401" cy="130171"/>
            </a:xfrm>
            <a:prstGeom prst="ellipse">
              <a:avLst/>
            </a:prstGeom>
            <a:solidFill>
              <a:srgbClr val="996600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3527669" y="5949476"/>
              <a:ext cx="438138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527669" y="5720884"/>
              <a:ext cx="438138" cy="1588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3681653" y="5449431"/>
              <a:ext cx="106359" cy="9524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39" name="Isosceles Triangle 38"/>
            <p:cNvSpPr/>
            <p:nvPr/>
          </p:nvSpPr>
          <p:spPr>
            <a:xfrm>
              <a:off x="3681653" y="5214489"/>
              <a:ext cx="119059" cy="119058"/>
            </a:xfrm>
            <a:prstGeom prst="triangl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34839" name="TextBox 6"/>
            <p:cNvSpPr txBox="1">
              <a:spLocks noChangeArrowheads="1"/>
            </p:cNvSpPr>
            <p:nvPr/>
          </p:nvSpPr>
          <p:spPr bwMode="auto">
            <a:xfrm>
              <a:off x="1435334" y="5787968"/>
              <a:ext cx="2038127" cy="307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הקו העירוני – הצד הירדני</a:t>
              </a:r>
            </a:p>
          </p:txBody>
        </p:sp>
        <p:sp>
          <p:nvSpPr>
            <p:cNvPr id="34840" name="TextBox 6"/>
            <p:cNvSpPr txBox="1">
              <a:spLocks noChangeArrowheads="1"/>
            </p:cNvSpPr>
            <p:nvPr/>
          </p:nvSpPr>
          <p:spPr bwMode="auto">
            <a:xfrm>
              <a:off x="1281420" y="5568512"/>
              <a:ext cx="2192046" cy="307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הקו העירוני – הצד הישראלי</a:t>
              </a:r>
            </a:p>
          </p:txBody>
        </p:sp>
        <p:sp>
          <p:nvSpPr>
            <p:cNvPr id="34841" name="TextBox 6"/>
            <p:cNvSpPr txBox="1">
              <a:spLocks noChangeArrowheads="1"/>
            </p:cNvSpPr>
            <p:nvPr/>
          </p:nvSpPr>
          <p:spPr bwMode="auto">
            <a:xfrm>
              <a:off x="2227618" y="5361248"/>
              <a:ext cx="124585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עמדות ירדניות</a:t>
              </a:r>
            </a:p>
          </p:txBody>
        </p:sp>
        <p:sp>
          <p:nvSpPr>
            <p:cNvPr id="34842" name="TextBox 6"/>
            <p:cNvSpPr txBox="1">
              <a:spLocks noChangeArrowheads="1"/>
            </p:cNvSpPr>
            <p:nvPr/>
          </p:nvSpPr>
          <p:spPr bwMode="auto">
            <a:xfrm>
              <a:off x="2073732" y="5141792"/>
              <a:ext cx="139974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עמדות ישראליות</a:t>
              </a:r>
            </a:p>
          </p:txBody>
        </p:sp>
        <p:sp>
          <p:nvSpPr>
            <p:cNvPr id="34843" name="TextBox 6"/>
            <p:cNvSpPr txBox="1">
              <a:spLocks noChangeArrowheads="1"/>
            </p:cNvSpPr>
            <p:nvPr/>
          </p:nvSpPr>
          <p:spPr bwMode="auto">
            <a:xfrm>
              <a:off x="3437717" y="4741675"/>
              <a:ext cx="6575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 u="sng"/>
                <a:t>מקרא:</a:t>
              </a: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3527669" y="5079556"/>
              <a:ext cx="438138" cy="1588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845" name="TextBox 6"/>
            <p:cNvSpPr txBox="1">
              <a:spLocks noChangeArrowheads="1"/>
            </p:cNvSpPr>
            <p:nvPr/>
          </p:nvSpPr>
          <p:spPr bwMode="auto">
            <a:xfrm>
              <a:off x="2679669" y="4927245"/>
              <a:ext cx="79380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הצנחנים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214313" y="2257425"/>
            <a:ext cx="3016250" cy="23383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266700" y="2362200"/>
            <a:ext cx="2922588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/>
            <a:r>
              <a:rPr lang="he-IL" altLang="he-IL" sz="2400" b="1" i="1"/>
              <a:t>יום שלישי, </a:t>
            </a:r>
            <a:r>
              <a:rPr lang="he-IL" altLang="he-IL" sz="2200" b="1" i="1"/>
              <a:t>6.6.1967</a:t>
            </a:r>
          </a:p>
          <a:p>
            <a:pPr algn="ctr" rtl="1" eaLnBrk="1" hangingPunct="1"/>
            <a:r>
              <a:rPr lang="he-IL" altLang="he-IL" sz="2000" b="1" i="1">
                <a:solidFill>
                  <a:srgbClr val="C00000"/>
                </a:solidFill>
              </a:rPr>
              <a:t>17:00 – 02:00</a:t>
            </a:r>
          </a:p>
          <a:p>
            <a:pPr algn="r" rtl="1" eaLnBrk="1" hangingPunct="1"/>
            <a:endParaRPr lang="he-IL" altLang="he-IL" b="1"/>
          </a:p>
          <a:p>
            <a:pPr algn="r" rtl="1" eaLnBrk="1" hangingPunct="1">
              <a:buSzPct val="65000"/>
              <a:buFont typeface="Wingdings" pitchFamily="2" charset="2"/>
              <a:buChar char="v"/>
            </a:pPr>
            <a:r>
              <a:rPr lang="he-IL" altLang="he-IL" b="1"/>
              <a:t> גדודים 28, 66,71</a:t>
            </a:r>
          </a:p>
          <a:p>
            <a:pPr algn="r" rtl="1" eaLnBrk="1" hangingPunct="1">
              <a:buSzPct val="65000"/>
              <a:buFont typeface="Wingdings" pitchFamily="2" charset="2"/>
              <a:buChar char="v"/>
            </a:pPr>
            <a:r>
              <a:rPr lang="he-IL" altLang="he-IL" b="1"/>
              <a:t> טנקים ירושלמים</a:t>
            </a:r>
          </a:p>
          <a:p>
            <a:pPr algn="r" rtl="1" eaLnBrk="1" hangingPunct="1">
              <a:buSzPct val="65000"/>
              <a:buFont typeface="Wingdings" pitchFamily="2" charset="2"/>
              <a:buChar char="v"/>
            </a:pPr>
            <a:r>
              <a:rPr lang="he-IL" altLang="he-IL" b="1"/>
              <a:t> סיירת חט' 80 (צנחנים)</a:t>
            </a:r>
          </a:p>
          <a:p>
            <a:pPr algn="r" rtl="1" eaLnBrk="1" hangingPunct="1">
              <a:buSzPct val="65000"/>
              <a:buFont typeface="Wingdings" pitchFamily="2" charset="2"/>
              <a:buChar char="v"/>
            </a:pPr>
            <a:r>
              <a:rPr lang="he-IL" altLang="he-IL" b="1"/>
              <a:t> טנקים של חט' הראל</a:t>
            </a:r>
          </a:p>
        </p:txBody>
      </p:sp>
      <p:sp>
        <p:nvSpPr>
          <p:cNvPr id="30" name="Freeform 29"/>
          <p:cNvSpPr/>
          <p:nvPr/>
        </p:nvSpPr>
        <p:spPr>
          <a:xfrm>
            <a:off x="5783263" y="3811588"/>
            <a:ext cx="415925" cy="842962"/>
          </a:xfrm>
          <a:custGeom>
            <a:avLst/>
            <a:gdLst>
              <a:gd name="connsiteX0" fmla="*/ 0 w 415636"/>
              <a:gd name="connsiteY0" fmla="*/ 0 h 843148"/>
              <a:gd name="connsiteX1" fmla="*/ 118753 w 415636"/>
              <a:gd name="connsiteY1" fmla="*/ 11876 h 843148"/>
              <a:gd name="connsiteX2" fmla="*/ 261257 w 415636"/>
              <a:gd name="connsiteY2" fmla="*/ 273133 h 843148"/>
              <a:gd name="connsiteX3" fmla="*/ 368135 w 415636"/>
              <a:gd name="connsiteY3" fmla="*/ 380011 h 843148"/>
              <a:gd name="connsiteX4" fmla="*/ 320634 w 415636"/>
              <a:gd name="connsiteY4" fmla="*/ 463138 h 843148"/>
              <a:gd name="connsiteX5" fmla="*/ 261257 w 415636"/>
              <a:gd name="connsiteY5" fmla="*/ 605642 h 843148"/>
              <a:gd name="connsiteX6" fmla="*/ 273133 w 415636"/>
              <a:gd name="connsiteY6" fmla="*/ 688769 h 843148"/>
              <a:gd name="connsiteX7" fmla="*/ 380011 w 415636"/>
              <a:gd name="connsiteY7" fmla="*/ 724395 h 843148"/>
              <a:gd name="connsiteX8" fmla="*/ 415636 w 415636"/>
              <a:gd name="connsiteY8" fmla="*/ 843148 h 843148"/>
              <a:gd name="connsiteX9" fmla="*/ 415636 w 415636"/>
              <a:gd name="connsiteY9" fmla="*/ 843148 h 84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5636" h="843148">
                <a:moveTo>
                  <a:pt x="0" y="0"/>
                </a:moveTo>
                <a:lnTo>
                  <a:pt x="118753" y="11876"/>
                </a:lnTo>
                <a:lnTo>
                  <a:pt x="261257" y="273133"/>
                </a:lnTo>
                <a:lnTo>
                  <a:pt x="368135" y="380011"/>
                </a:lnTo>
                <a:lnTo>
                  <a:pt x="320634" y="463138"/>
                </a:lnTo>
                <a:lnTo>
                  <a:pt x="261257" y="605642"/>
                </a:lnTo>
                <a:lnTo>
                  <a:pt x="273133" y="688769"/>
                </a:lnTo>
                <a:lnTo>
                  <a:pt x="380011" y="724395"/>
                </a:lnTo>
                <a:lnTo>
                  <a:pt x="415636" y="843148"/>
                </a:lnTo>
                <a:lnTo>
                  <a:pt x="415636" y="843148"/>
                </a:lnTo>
              </a:path>
            </a:pathLst>
          </a:custGeom>
          <a:ln w="57150">
            <a:solidFill>
              <a:srgbClr val="FFFF00"/>
            </a:solidFill>
          </a:ln>
          <a:effectLst>
            <a:outerShdw blurRad="50800" dist="50800" dir="5400000" algn="ctr" rotWithShape="0">
              <a:srgbClr val="000000">
                <a:alpha val="9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4823" name="Rectangle 21"/>
          <p:cNvSpPr>
            <a:spLocks noChangeArrowheads="1"/>
          </p:cNvSpPr>
          <p:nvPr/>
        </p:nvSpPr>
        <p:spPr bwMode="auto">
          <a:xfrm>
            <a:off x="5311775" y="3351213"/>
            <a:ext cx="719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/>
              <a:t>רוקפלר</a:t>
            </a:r>
            <a:endParaRPr lang="he-IL" altLang="he-IL" sz="1400"/>
          </a:p>
        </p:txBody>
      </p:sp>
      <p:sp>
        <p:nvSpPr>
          <p:cNvPr id="44" name="Rectangle 43"/>
          <p:cNvSpPr/>
          <p:nvPr/>
        </p:nvSpPr>
        <p:spPr>
          <a:xfrm>
            <a:off x="4837113" y="3789363"/>
            <a:ext cx="841375" cy="27781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4825" name="Rectangle 44"/>
          <p:cNvSpPr>
            <a:spLocks noChangeArrowheads="1"/>
          </p:cNvSpPr>
          <p:nvPr/>
        </p:nvSpPr>
        <p:spPr bwMode="auto">
          <a:xfrm>
            <a:off x="4859338" y="3749675"/>
            <a:ext cx="77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/>
              <a:t>19:30</a:t>
            </a:r>
            <a:endParaRPr lang="he-IL" altLang="he-IL"/>
          </a:p>
        </p:txBody>
      </p:sp>
      <p:sp>
        <p:nvSpPr>
          <p:cNvPr id="49" name="Rectangle 48"/>
          <p:cNvSpPr/>
          <p:nvPr/>
        </p:nvSpPr>
        <p:spPr>
          <a:xfrm>
            <a:off x="6269038" y="4535488"/>
            <a:ext cx="841375" cy="27781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4827" name="Rectangle 49"/>
          <p:cNvSpPr>
            <a:spLocks noChangeArrowheads="1"/>
          </p:cNvSpPr>
          <p:nvPr/>
        </p:nvSpPr>
        <p:spPr bwMode="auto">
          <a:xfrm>
            <a:off x="6291263" y="4495800"/>
            <a:ext cx="77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/>
              <a:t>02:00</a:t>
            </a:r>
            <a:endParaRPr lang="he-IL" altLang="he-IL"/>
          </a:p>
        </p:txBody>
      </p:sp>
      <p:sp>
        <p:nvSpPr>
          <p:cNvPr id="2" name="צורה חופשית 1"/>
          <p:cNvSpPr/>
          <p:nvPr/>
        </p:nvSpPr>
        <p:spPr>
          <a:xfrm rot="20307940" flipV="1">
            <a:off x="5886450" y="2952750"/>
            <a:ext cx="1506538" cy="271463"/>
          </a:xfrm>
          <a:custGeom>
            <a:avLst/>
            <a:gdLst>
              <a:gd name="connsiteX0" fmla="*/ 0 w 984069"/>
              <a:gd name="connsiteY0" fmla="*/ 304800 h 304800"/>
              <a:gd name="connsiteX1" fmla="*/ 87086 w 984069"/>
              <a:gd name="connsiteY1" fmla="*/ 296092 h 304800"/>
              <a:gd name="connsiteX2" fmla="*/ 113212 w 984069"/>
              <a:gd name="connsiteY2" fmla="*/ 287383 h 304800"/>
              <a:gd name="connsiteX3" fmla="*/ 182880 w 984069"/>
              <a:gd name="connsiteY3" fmla="*/ 269966 h 304800"/>
              <a:gd name="connsiteX4" fmla="*/ 313509 w 984069"/>
              <a:gd name="connsiteY4" fmla="*/ 226423 h 304800"/>
              <a:gd name="connsiteX5" fmla="*/ 391886 w 984069"/>
              <a:gd name="connsiteY5" fmla="*/ 200297 h 304800"/>
              <a:gd name="connsiteX6" fmla="*/ 444138 w 984069"/>
              <a:gd name="connsiteY6" fmla="*/ 182880 h 304800"/>
              <a:gd name="connsiteX7" fmla="*/ 496389 w 984069"/>
              <a:gd name="connsiteY7" fmla="*/ 156755 h 304800"/>
              <a:gd name="connsiteX8" fmla="*/ 513806 w 984069"/>
              <a:gd name="connsiteY8" fmla="*/ 139337 h 304800"/>
              <a:gd name="connsiteX9" fmla="*/ 600892 w 984069"/>
              <a:gd name="connsiteY9" fmla="*/ 113212 h 304800"/>
              <a:gd name="connsiteX10" fmla="*/ 653143 w 984069"/>
              <a:gd name="connsiteY10" fmla="*/ 95795 h 304800"/>
              <a:gd name="connsiteX11" fmla="*/ 679269 w 984069"/>
              <a:gd name="connsiteY11" fmla="*/ 87086 h 304800"/>
              <a:gd name="connsiteX12" fmla="*/ 705395 w 984069"/>
              <a:gd name="connsiteY12" fmla="*/ 78377 h 304800"/>
              <a:gd name="connsiteX13" fmla="*/ 783772 w 984069"/>
              <a:gd name="connsiteY13" fmla="*/ 34835 h 304800"/>
              <a:gd name="connsiteX14" fmla="*/ 844732 w 984069"/>
              <a:gd name="connsiteY14" fmla="*/ 8709 h 304800"/>
              <a:gd name="connsiteX15" fmla="*/ 984069 w 984069"/>
              <a:gd name="connsiteY15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84069" h="304800">
                <a:moveTo>
                  <a:pt x="0" y="304800"/>
                </a:moveTo>
                <a:cubicBezTo>
                  <a:pt x="29029" y="301897"/>
                  <a:pt x="58252" y="300528"/>
                  <a:pt x="87086" y="296092"/>
                </a:cubicBezTo>
                <a:cubicBezTo>
                  <a:pt x="96159" y="294696"/>
                  <a:pt x="104356" y="289798"/>
                  <a:pt x="113212" y="287383"/>
                </a:cubicBezTo>
                <a:cubicBezTo>
                  <a:pt x="136306" y="281085"/>
                  <a:pt x="160171" y="277536"/>
                  <a:pt x="182880" y="269966"/>
                </a:cubicBezTo>
                <a:lnTo>
                  <a:pt x="313509" y="226423"/>
                </a:lnTo>
                <a:lnTo>
                  <a:pt x="391886" y="200297"/>
                </a:lnTo>
                <a:cubicBezTo>
                  <a:pt x="391891" y="200295"/>
                  <a:pt x="444134" y="182883"/>
                  <a:pt x="444138" y="182880"/>
                </a:cubicBezTo>
                <a:cubicBezTo>
                  <a:pt x="477901" y="160371"/>
                  <a:pt x="460334" y="168772"/>
                  <a:pt x="496389" y="156755"/>
                </a:cubicBezTo>
                <a:cubicBezTo>
                  <a:pt x="502195" y="150949"/>
                  <a:pt x="506462" y="143009"/>
                  <a:pt x="513806" y="139337"/>
                </a:cubicBezTo>
                <a:cubicBezTo>
                  <a:pt x="544597" y="123941"/>
                  <a:pt x="569639" y="122588"/>
                  <a:pt x="600892" y="113212"/>
                </a:cubicBezTo>
                <a:cubicBezTo>
                  <a:pt x="618477" y="107937"/>
                  <a:pt x="635726" y="101601"/>
                  <a:pt x="653143" y="95795"/>
                </a:cubicBezTo>
                <a:lnTo>
                  <a:pt x="679269" y="87086"/>
                </a:lnTo>
                <a:cubicBezTo>
                  <a:pt x="687978" y="84183"/>
                  <a:pt x="697757" y="83469"/>
                  <a:pt x="705395" y="78377"/>
                </a:cubicBezTo>
                <a:cubicBezTo>
                  <a:pt x="765284" y="38451"/>
                  <a:pt x="737787" y="50162"/>
                  <a:pt x="783772" y="34835"/>
                </a:cubicBezTo>
                <a:cubicBezTo>
                  <a:pt x="808342" y="10264"/>
                  <a:pt x="799111" y="13054"/>
                  <a:pt x="844732" y="8709"/>
                </a:cubicBezTo>
                <a:cubicBezTo>
                  <a:pt x="891059" y="4297"/>
                  <a:pt x="984069" y="0"/>
                  <a:pt x="984069" y="0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9" name="צורה חופשית 28"/>
          <p:cNvSpPr/>
          <p:nvPr/>
        </p:nvSpPr>
        <p:spPr>
          <a:xfrm>
            <a:off x="5875338" y="3100388"/>
            <a:ext cx="1622425" cy="576262"/>
          </a:xfrm>
          <a:custGeom>
            <a:avLst/>
            <a:gdLst>
              <a:gd name="connsiteX0" fmla="*/ 0 w 984069"/>
              <a:gd name="connsiteY0" fmla="*/ 304800 h 304800"/>
              <a:gd name="connsiteX1" fmla="*/ 87086 w 984069"/>
              <a:gd name="connsiteY1" fmla="*/ 296092 h 304800"/>
              <a:gd name="connsiteX2" fmla="*/ 113212 w 984069"/>
              <a:gd name="connsiteY2" fmla="*/ 287383 h 304800"/>
              <a:gd name="connsiteX3" fmla="*/ 182880 w 984069"/>
              <a:gd name="connsiteY3" fmla="*/ 269966 h 304800"/>
              <a:gd name="connsiteX4" fmla="*/ 313509 w 984069"/>
              <a:gd name="connsiteY4" fmla="*/ 226423 h 304800"/>
              <a:gd name="connsiteX5" fmla="*/ 391886 w 984069"/>
              <a:gd name="connsiteY5" fmla="*/ 200297 h 304800"/>
              <a:gd name="connsiteX6" fmla="*/ 444138 w 984069"/>
              <a:gd name="connsiteY6" fmla="*/ 182880 h 304800"/>
              <a:gd name="connsiteX7" fmla="*/ 496389 w 984069"/>
              <a:gd name="connsiteY7" fmla="*/ 156755 h 304800"/>
              <a:gd name="connsiteX8" fmla="*/ 513806 w 984069"/>
              <a:gd name="connsiteY8" fmla="*/ 139337 h 304800"/>
              <a:gd name="connsiteX9" fmla="*/ 600892 w 984069"/>
              <a:gd name="connsiteY9" fmla="*/ 113212 h 304800"/>
              <a:gd name="connsiteX10" fmla="*/ 653143 w 984069"/>
              <a:gd name="connsiteY10" fmla="*/ 95795 h 304800"/>
              <a:gd name="connsiteX11" fmla="*/ 679269 w 984069"/>
              <a:gd name="connsiteY11" fmla="*/ 87086 h 304800"/>
              <a:gd name="connsiteX12" fmla="*/ 705395 w 984069"/>
              <a:gd name="connsiteY12" fmla="*/ 78377 h 304800"/>
              <a:gd name="connsiteX13" fmla="*/ 783772 w 984069"/>
              <a:gd name="connsiteY13" fmla="*/ 34835 h 304800"/>
              <a:gd name="connsiteX14" fmla="*/ 844732 w 984069"/>
              <a:gd name="connsiteY14" fmla="*/ 8709 h 304800"/>
              <a:gd name="connsiteX15" fmla="*/ 984069 w 984069"/>
              <a:gd name="connsiteY15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84069" h="304800">
                <a:moveTo>
                  <a:pt x="0" y="304800"/>
                </a:moveTo>
                <a:cubicBezTo>
                  <a:pt x="29029" y="301897"/>
                  <a:pt x="58252" y="300528"/>
                  <a:pt x="87086" y="296092"/>
                </a:cubicBezTo>
                <a:cubicBezTo>
                  <a:pt x="96159" y="294696"/>
                  <a:pt x="104356" y="289798"/>
                  <a:pt x="113212" y="287383"/>
                </a:cubicBezTo>
                <a:cubicBezTo>
                  <a:pt x="136306" y="281085"/>
                  <a:pt x="160171" y="277536"/>
                  <a:pt x="182880" y="269966"/>
                </a:cubicBezTo>
                <a:lnTo>
                  <a:pt x="313509" y="226423"/>
                </a:lnTo>
                <a:lnTo>
                  <a:pt x="391886" y="200297"/>
                </a:lnTo>
                <a:cubicBezTo>
                  <a:pt x="391891" y="200295"/>
                  <a:pt x="444134" y="182883"/>
                  <a:pt x="444138" y="182880"/>
                </a:cubicBezTo>
                <a:cubicBezTo>
                  <a:pt x="477901" y="160371"/>
                  <a:pt x="460334" y="168772"/>
                  <a:pt x="496389" y="156755"/>
                </a:cubicBezTo>
                <a:cubicBezTo>
                  <a:pt x="502195" y="150949"/>
                  <a:pt x="506462" y="143009"/>
                  <a:pt x="513806" y="139337"/>
                </a:cubicBezTo>
                <a:cubicBezTo>
                  <a:pt x="544597" y="123941"/>
                  <a:pt x="569639" y="122588"/>
                  <a:pt x="600892" y="113212"/>
                </a:cubicBezTo>
                <a:cubicBezTo>
                  <a:pt x="618477" y="107937"/>
                  <a:pt x="635726" y="101601"/>
                  <a:pt x="653143" y="95795"/>
                </a:cubicBezTo>
                <a:lnTo>
                  <a:pt x="679269" y="87086"/>
                </a:lnTo>
                <a:cubicBezTo>
                  <a:pt x="687978" y="84183"/>
                  <a:pt x="697757" y="83469"/>
                  <a:pt x="705395" y="78377"/>
                </a:cubicBezTo>
                <a:cubicBezTo>
                  <a:pt x="765284" y="38451"/>
                  <a:pt x="737787" y="50162"/>
                  <a:pt x="783772" y="34835"/>
                </a:cubicBezTo>
                <a:cubicBezTo>
                  <a:pt x="808342" y="10264"/>
                  <a:pt x="799111" y="13054"/>
                  <a:pt x="844732" y="8709"/>
                </a:cubicBezTo>
                <a:cubicBezTo>
                  <a:pt x="891059" y="4297"/>
                  <a:pt x="984069" y="0"/>
                  <a:pt x="984069" y="0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81088" y="249238"/>
            <a:ext cx="7824787" cy="11017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4521200" y="403225"/>
            <a:ext cx="40957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2800" b="1" i="1"/>
              <a:t>גדוד 163 החט' הירושלמית</a:t>
            </a:r>
          </a:p>
          <a:p>
            <a:pPr algn="r" rtl="1" eaLnBrk="1" hangingPunct="1"/>
            <a:r>
              <a:rPr lang="he-IL" altLang="he-IL" sz="2800" b="1" i="1"/>
              <a:t>יום שלישי 6 יוני, אחה"צ</a:t>
            </a:r>
          </a:p>
        </p:txBody>
      </p:sp>
      <p:sp>
        <p:nvSpPr>
          <p:cNvPr id="35844" name="TextBox 6"/>
          <p:cNvSpPr txBox="1">
            <a:spLocks noChangeArrowheads="1"/>
          </p:cNvSpPr>
          <p:nvPr/>
        </p:nvSpPr>
        <p:spPr bwMode="auto">
          <a:xfrm>
            <a:off x="1246188" y="1444625"/>
            <a:ext cx="6591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/>
              <a:t>כיבוש שכונת אבו-טור (המזרחית) ע"י גדוד 163 של החטיבה הירושלמית.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37488" y="1492250"/>
            <a:ext cx="47625" cy="33369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cxnSp>
        <p:nvCxnSpPr>
          <p:cNvPr id="13" name="Straight Connector 12"/>
          <p:cNvCxnSpPr/>
          <p:nvPr/>
        </p:nvCxnSpPr>
        <p:spPr>
          <a:xfrm>
            <a:off x="1365250" y="1492250"/>
            <a:ext cx="7516813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7" name="TextBox 9"/>
          <p:cNvSpPr txBox="1">
            <a:spLocks noChangeArrowheads="1"/>
          </p:cNvSpPr>
          <p:nvPr/>
        </p:nvSpPr>
        <p:spPr bwMode="auto">
          <a:xfrm>
            <a:off x="1246188" y="2014538"/>
            <a:ext cx="65913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/>
              <a:t>הגדוד מקבל פקודה לכבוש את אבו-טור. גדוד זה סיים כמה שעות קודם לכן את כיבוש מוצב רדאר 3 (כסיוע לחטיבת הראל). הגדוד מוסע מהפרוזדור לעיר.</a:t>
            </a:r>
          </a:p>
        </p:txBody>
      </p:sp>
      <p:sp>
        <p:nvSpPr>
          <p:cNvPr id="35848" name="TextBox 10"/>
          <p:cNvSpPr txBox="1">
            <a:spLocks noChangeArrowheads="1"/>
          </p:cNvSpPr>
          <p:nvPr/>
        </p:nvSpPr>
        <p:spPr bwMode="auto">
          <a:xfrm>
            <a:off x="7908925" y="2014538"/>
            <a:ext cx="795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/>
              <a:t>07:00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365250" y="2073275"/>
            <a:ext cx="7516813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0" name="TextBox 9"/>
          <p:cNvSpPr txBox="1">
            <a:spLocks noChangeArrowheads="1"/>
          </p:cNvSpPr>
          <p:nvPr/>
        </p:nvSpPr>
        <p:spPr bwMode="auto">
          <a:xfrm>
            <a:off x="1246188" y="2881313"/>
            <a:ext cx="65913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/>
              <a:t>תקיפה בו-זמנית של אבו-טור דרך 4 פירצות כשבכל פירצה תוקפת פלוגה. היעדים מבנים מבוצרים. התקיפה בוצעה בסיוע 8 טנקים ירושלמים מהם 3 כרתקים צמודים ו-5 כמסייעים מרכס ארמון הנציב.</a:t>
            </a:r>
          </a:p>
        </p:txBody>
      </p:sp>
      <p:sp>
        <p:nvSpPr>
          <p:cNvPr id="35851" name="TextBox 10"/>
          <p:cNvSpPr txBox="1">
            <a:spLocks noChangeArrowheads="1"/>
          </p:cNvSpPr>
          <p:nvPr/>
        </p:nvSpPr>
        <p:spPr bwMode="auto">
          <a:xfrm>
            <a:off x="7908925" y="2881313"/>
            <a:ext cx="795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/>
              <a:t>15:00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65250" y="2940050"/>
            <a:ext cx="7516813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3" name="TextBox 9"/>
          <p:cNvSpPr txBox="1">
            <a:spLocks noChangeArrowheads="1"/>
          </p:cNvSpPr>
          <p:nvPr/>
        </p:nvSpPr>
        <p:spPr bwMode="auto">
          <a:xfrm>
            <a:off x="1246188" y="3819525"/>
            <a:ext cx="65913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 dirty="0"/>
              <a:t>גמר כיבוש אבו-טור.</a:t>
            </a:r>
          </a:p>
          <a:p>
            <a:pPr algn="r" rtl="1" eaLnBrk="1" hangingPunct="1"/>
            <a:r>
              <a:rPr lang="he-IL" altLang="he-IL" b="1" dirty="0"/>
              <a:t>בקרב נפל המג"ד ועוד 17 לוחמים. עם כיבוש אבו טור הושלם כיתורה של העיר העתיקה .</a:t>
            </a:r>
          </a:p>
        </p:txBody>
      </p:sp>
      <p:sp>
        <p:nvSpPr>
          <p:cNvPr id="35854" name="TextBox 10"/>
          <p:cNvSpPr txBox="1">
            <a:spLocks noChangeArrowheads="1"/>
          </p:cNvSpPr>
          <p:nvPr/>
        </p:nvSpPr>
        <p:spPr bwMode="auto">
          <a:xfrm>
            <a:off x="7908925" y="3819525"/>
            <a:ext cx="795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b="1"/>
              <a:t>18:00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365250" y="3878263"/>
            <a:ext cx="7516813" cy="15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4" descr="ירושלמית-אבו טור תצוגה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6925" y="284163"/>
            <a:ext cx="5568950" cy="562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867" name="Group 5"/>
          <p:cNvGrpSpPr>
            <a:grpSpLocks/>
          </p:cNvGrpSpPr>
          <p:nvPr/>
        </p:nvGrpSpPr>
        <p:grpSpPr bwMode="auto">
          <a:xfrm>
            <a:off x="273050" y="4738688"/>
            <a:ext cx="2898775" cy="1852612"/>
            <a:chOff x="1281420" y="4738255"/>
            <a:chExt cx="2898694" cy="1852550"/>
          </a:xfrm>
        </p:grpSpPr>
        <p:sp>
          <p:nvSpPr>
            <p:cNvPr id="7" name="Rectangle 6"/>
            <p:cNvSpPr/>
            <p:nvPr/>
          </p:nvSpPr>
          <p:spPr>
            <a:xfrm>
              <a:off x="1341743" y="4738255"/>
              <a:ext cx="2838371" cy="185255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51482" y="6341576"/>
              <a:ext cx="379402" cy="16668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36876" name="TextBox 8"/>
            <p:cNvSpPr txBox="1">
              <a:spLocks noChangeArrowheads="1"/>
            </p:cNvSpPr>
            <p:nvPr/>
          </p:nvSpPr>
          <p:spPr bwMode="auto">
            <a:xfrm>
              <a:off x="2482850" y="6247200"/>
              <a:ext cx="990600" cy="30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אזור מפורז</a:t>
              </a:r>
            </a:p>
          </p:txBody>
        </p:sp>
        <p:sp>
          <p:nvSpPr>
            <p:cNvPr id="36877" name="TextBox 9"/>
            <p:cNvSpPr txBox="1">
              <a:spLocks noChangeArrowheads="1"/>
            </p:cNvSpPr>
            <p:nvPr/>
          </p:nvSpPr>
          <p:spPr bwMode="auto">
            <a:xfrm>
              <a:off x="2205038" y="6044000"/>
              <a:ext cx="126841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מוצבים ירדניים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538782" y="6139970"/>
              <a:ext cx="379402" cy="130171"/>
            </a:xfrm>
            <a:prstGeom prst="ellipse">
              <a:avLst/>
            </a:prstGeom>
            <a:solidFill>
              <a:srgbClr val="996600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3527670" y="5949476"/>
              <a:ext cx="438138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527670" y="5720884"/>
              <a:ext cx="438138" cy="1588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3681653" y="5449431"/>
              <a:ext cx="106360" cy="9524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3681653" y="5214489"/>
              <a:ext cx="119060" cy="119058"/>
            </a:xfrm>
            <a:prstGeom prst="triangl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36883" name="TextBox 6"/>
            <p:cNvSpPr txBox="1">
              <a:spLocks noChangeArrowheads="1"/>
            </p:cNvSpPr>
            <p:nvPr/>
          </p:nvSpPr>
          <p:spPr bwMode="auto">
            <a:xfrm>
              <a:off x="1435334" y="5787968"/>
              <a:ext cx="2038127" cy="307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הקו העירוני – הצד הירדני</a:t>
              </a:r>
            </a:p>
          </p:txBody>
        </p:sp>
        <p:sp>
          <p:nvSpPr>
            <p:cNvPr id="36884" name="TextBox 6"/>
            <p:cNvSpPr txBox="1">
              <a:spLocks noChangeArrowheads="1"/>
            </p:cNvSpPr>
            <p:nvPr/>
          </p:nvSpPr>
          <p:spPr bwMode="auto">
            <a:xfrm>
              <a:off x="1281420" y="5568512"/>
              <a:ext cx="2192046" cy="307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הקו העירוני – הצד הישראלי</a:t>
              </a:r>
            </a:p>
          </p:txBody>
        </p:sp>
        <p:sp>
          <p:nvSpPr>
            <p:cNvPr id="36885" name="TextBox 6"/>
            <p:cNvSpPr txBox="1">
              <a:spLocks noChangeArrowheads="1"/>
            </p:cNvSpPr>
            <p:nvPr/>
          </p:nvSpPr>
          <p:spPr bwMode="auto">
            <a:xfrm>
              <a:off x="2227618" y="5361248"/>
              <a:ext cx="124585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עמדות ירדניות</a:t>
              </a:r>
            </a:p>
          </p:txBody>
        </p:sp>
        <p:sp>
          <p:nvSpPr>
            <p:cNvPr id="36886" name="TextBox 6"/>
            <p:cNvSpPr txBox="1">
              <a:spLocks noChangeArrowheads="1"/>
            </p:cNvSpPr>
            <p:nvPr/>
          </p:nvSpPr>
          <p:spPr bwMode="auto">
            <a:xfrm>
              <a:off x="2073732" y="5141792"/>
              <a:ext cx="139974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עמדות ישראליות</a:t>
              </a:r>
            </a:p>
          </p:txBody>
        </p:sp>
        <p:sp>
          <p:nvSpPr>
            <p:cNvPr id="36887" name="TextBox 6"/>
            <p:cNvSpPr txBox="1">
              <a:spLocks noChangeArrowheads="1"/>
            </p:cNvSpPr>
            <p:nvPr/>
          </p:nvSpPr>
          <p:spPr bwMode="auto">
            <a:xfrm>
              <a:off x="3437717" y="4741675"/>
              <a:ext cx="6575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 u="sng"/>
                <a:t>מקרא: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3527670" y="5079556"/>
              <a:ext cx="438138" cy="1588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889" name="TextBox 6"/>
            <p:cNvSpPr txBox="1">
              <a:spLocks noChangeArrowheads="1"/>
            </p:cNvSpPr>
            <p:nvPr/>
          </p:nvSpPr>
          <p:spPr bwMode="auto">
            <a:xfrm>
              <a:off x="1838099" y="4927245"/>
              <a:ext cx="163538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החטיבה הירושלמית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333375" y="2755900"/>
            <a:ext cx="2836863" cy="19224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6869" name="TextBox 4"/>
          <p:cNvSpPr txBox="1">
            <a:spLocks noChangeArrowheads="1"/>
          </p:cNvSpPr>
          <p:nvPr/>
        </p:nvSpPr>
        <p:spPr bwMode="auto">
          <a:xfrm>
            <a:off x="357188" y="2735263"/>
            <a:ext cx="2662237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/>
            <a:r>
              <a:rPr lang="he-IL" altLang="he-IL" sz="2400" b="1" i="1"/>
              <a:t>המערכה באבו-טור</a:t>
            </a:r>
          </a:p>
          <a:p>
            <a:pPr algn="ctr" rtl="1" eaLnBrk="1" hangingPunct="1"/>
            <a:r>
              <a:rPr lang="he-IL" altLang="he-IL" sz="2400" b="1" i="1"/>
              <a:t>גדוד 163 של</a:t>
            </a:r>
          </a:p>
          <a:p>
            <a:pPr algn="ctr" rtl="1" eaLnBrk="1" hangingPunct="1"/>
            <a:r>
              <a:rPr lang="he-IL" altLang="he-IL" sz="2400" b="1" i="1"/>
              <a:t>החטיבה הירושלמית</a:t>
            </a:r>
          </a:p>
          <a:p>
            <a:pPr algn="ctr" rtl="1" eaLnBrk="1" hangingPunct="1"/>
            <a:r>
              <a:rPr lang="he-IL" altLang="he-IL" b="1" i="1"/>
              <a:t>יום שלישי 6.6.1967</a:t>
            </a:r>
          </a:p>
          <a:p>
            <a:pPr algn="ctr" rtl="1" eaLnBrk="1" hangingPunct="1"/>
            <a:r>
              <a:rPr lang="he-IL" altLang="he-IL" b="1" i="1"/>
              <a:t>אחה"צ</a:t>
            </a:r>
            <a:endParaRPr lang="he-IL" altLang="he-IL" sz="2400" b="1" i="1"/>
          </a:p>
        </p:txBody>
      </p:sp>
      <p:sp>
        <p:nvSpPr>
          <p:cNvPr id="22" name="Rectangle 21"/>
          <p:cNvSpPr/>
          <p:nvPr/>
        </p:nvSpPr>
        <p:spPr>
          <a:xfrm>
            <a:off x="3341688" y="3341688"/>
            <a:ext cx="593725" cy="273050"/>
          </a:xfrm>
          <a:prstGeom prst="rect">
            <a:avLst/>
          </a:prstGeom>
          <a:solidFill>
            <a:srgbClr val="66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6871" name="Rectangle 54"/>
          <p:cNvSpPr>
            <a:spLocks noChangeArrowheads="1"/>
          </p:cNvSpPr>
          <p:nvPr/>
        </p:nvSpPr>
        <p:spPr bwMode="auto">
          <a:xfrm>
            <a:off x="3308350" y="3308350"/>
            <a:ext cx="641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>
                <a:solidFill>
                  <a:schemeClr val="bg1"/>
                </a:solidFill>
              </a:rPr>
              <a:t>15:00</a:t>
            </a:r>
            <a:endParaRPr lang="he-IL" altLang="he-IL" sz="140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42088" y="3413125"/>
            <a:ext cx="593725" cy="273050"/>
          </a:xfrm>
          <a:prstGeom prst="rect">
            <a:avLst/>
          </a:prstGeom>
          <a:solidFill>
            <a:srgbClr val="66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6873" name="Rectangle 54"/>
          <p:cNvSpPr>
            <a:spLocks noChangeArrowheads="1"/>
          </p:cNvSpPr>
          <p:nvPr/>
        </p:nvSpPr>
        <p:spPr bwMode="auto">
          <a:xfrm>
            <a:off x="6508750" y="3379788"/>
            <a:ext cx="641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>
                <a:solidFill>
                  <a:schemeClr val="bg1"/>
                </a:solidFill>
              </a:rPr>
              <a:t>18:00</a:t>
            </a:r>
            <a:endParaRPr lang="he-IL" altLang="he-IL" sz="1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081088" y="249238"/>
            <a:ext cx="7824787" cy="676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5670550" y="533400"/>
            <a:ext cx="2946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2400" b="1" i="1"/>
              <a:t>יום רביעי ,7 יוני 1967 </a:t>
            </a:r>
          </a:p>
        </p:txBody>
      </p:sp>
      <p:sp>
        <p:nvSpPr>
          <p:cNvPr id="37892" name="TextBox 6"/>
          <p:cNvSpPr txBox="1">
            <a:spLocks noChangeArrowheads="1"/>
          </p:cNvSpPr>
          <p:nvPr/>
        </p:nvSpPr>
        <p:spPr bwMode="auto">
          <a:xfrm>
            <a:off x="1971675" y="190500"/>
            <a:ext cx="6591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sz="2400" b="1" i="1"/>
              <a:t>שיחרור העיר העתיקה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37488" y="1011238"/>
            <a:ext cx="46037" cy="5511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grpSp>
        <p:nvGrpSpPr>
          <p:cNvPr id="23" name="קבוצה 22"/>
          <p:cNvGrpSpPr>
            <a:grpSpLocks/>
          </p:cNvGrpSpPr>
          <p:nvPr/>
        </p:nvGrpSpPr>
        <p:grpSpPr bwMode="auto">
          <a:xfrm>
            <a:off x="1246188" y="5676900"/>
            <a:ext cx="7458075" cy="1200329"/>
            <a:chOff x="1246188" y="5676900"/>
            <a:chExt cx="7458075" cy="1200329"/>
          </a:xfrm>
        </p:grpSpPr>
        <p:sp>
          <p:nvSpPr>
            <p:cNvPr id="37936" name="TextBox 9"/>
            <p:cNvSpPr txBox="1">
              <a:spLocks noChangeArrowheads="1"/>
            </p:cNvSpPr>
            <p:nvPr/>
          </p:nvSpPr>
          <p:spPr bwMode="auto">
            <a:xfrm>
              <a:off x="1246188" y="5676900"/>
              <a:ext cx="659130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 dirty="0" smtClean="0"/>
                <a:t>כוח מגדוד צנחנים  </a:t>
              </a:r>
              <a:r>
                <a:rPr lang="he-IL" altLang="he-IL" b="1" dirty="0"/>
                <a:t>66 </a:t>
              </a:r>
              <a:r>
                <a:rPr lang="he-IL" altLang="he-IL" b="1" dirty="0" smtClean="0"/>
                <a:t>נכנס לעיר העתיקה דרך  </a:t>
              </a:r>
              <a:r>
                <a:rPr lang="he-IL" altLang="he-IL" b="1" dirty="0"/>
                <a:t>"שער – האשפות " </a:t>
              </a:r>
              <a:r>
                <a:rPr lang="he-IL" altLang="he-IL" b="1" dirty="0" smtClean="0"/>
                <a:t>ובעקבותיו גדוד חי"ר ירושלמי 163.</a:t>
              </a:r>
              <a:endParaRPr lang="he-IL" altLang="he-IL" b="1" dirty="0"/>
            </a:p>
            <a:p>
              <a:pPr algn="r" rtl="1" eaLnBrk="1" hangingPunct="1"/>
              <a:r>
                <a:rPr lang="he-IL" altLang="he-IL" b="1" dirty="0"/>
                <a:t>13:00 גמר טיהור העיר העתיקה.</a:t>
              </a:r>
            </a:p>
            <a:p>
              <a:pPr algn="r" rtl="1" eaLnBrk="1" hangingPunct="1"/>
              <a:endParaRPr lang="he-IL" altLang="he-IL" b="1" dirty="0"/>
            </a:p>
          </p:txBody>
        </p:sp>
        <p:sp>
          <p:nvSpPr>
            <p:cNvPr id="37937" name="TextBox 10"/>
            <p:cNvSpPr txBox="1">
              <a:spLocks noChangeArrowheads="1"/>
            </p:cNvSpPr>
            <p:nvPr/>
          </p:nvSpPr>
          <p:spPr bwMode="auto">
            <a:xfrm>
              <a:off x="7908925" y="5676900"/>
              <a:ext cx="7953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/>
                <a:t>10:15</a:t>
              </a:r>
            </a:p>
          </p:txBody>
        </p:sp>
      </p:grpSp>
      <p:grpSp>
        <p:nvGrpSpPr>
          <p:cNvPr id="9" name="קבוצה 8"/>
          <p:cNvGrpSpPr>
            <a:grpSpLocks/>
          </p:cNvGrpSpPr>
          <p:nvPr/>
        </p:nvGrpSpPr>
        <p:grpSpPr bwMode="auto">
          <a:xfrm>
            <a:off x="1130300" y="957263"/>
            <a:ext cx="7751763" cy="690562"/>
            <a:chOff x="1130300" y="957263"/>
            <a:chExt cx="7751763" cy="690562"/>
          </a:xfrm>
        </p:grpSpPr>
        <p:sp>
          <p:nvSpPr>
            <p:cNvPr id="37930" name="TextBox 9"/>
            <p:cNvSpPr txBox="1">
              <a:spLocks noChangeArrowheads="1"/>
            </p:cNvSpPr>
            <p:nvPr/>
          </p:nvSpPr>
          <p:spPr bwMode="auto">
            <a:xfrm>
              <a:off x="1245530" y="957263"/>
              <a:ext cx="6591868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/>
                <a:t>עוברים למיגננה מחשש לתקיפת - נגד של שריון ירדני</a:t>
              </a:r>
            </a:p>
          </p:txBody>
        </p:sp>
        <p:sp>
          <p:nvSpPr>
            <p:cNvPr id="37931" name="TextBox 10"/>
            <p:cNvSpPr txBox="1">
              <a:spLocks noChangeArrowheads="1"/>
            </p:cNvSpPr>
            <p:nvPr/>
          </p:nvSpPr>
          <p:spPr bwMode="auto">
            <a:xfrm>
              <a:off x="7908841" y="957263"/>
              <a:ext cx="79540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/>
                <a:t>24:00</a:t>
              </a: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1143000" y="1009650"/>
              <a:ext cx="7739063" cy="7938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933" name="TextBox 9"/>
            <p:cNvSpPr txBox="1">
              <a:spLocks noChangeArrowheads="1"/>
            </p:cNvSpPr>
            <p:nvPr/>
          </p:nvSpPr>
          <p:spPr bwMode="auto">
            <a:xfrm>
              <a:off x="1245530" y="1277938"/>
              <a:ext cx="659186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/>
                <a:t>הממשלה החליטה על כיבוש העיר העתיקה</a:t>
              </a:r>
            </a:p>
          </p:txBody>
        </p:sp>
        <p:cxnSp>
          <p:nvCxnSpPr>
            <p:cNvPr id="41" name="Straight Connector 40"/>
            <p:cNvCxnSpPr/>
            <p:nvPr/>
          </p:nvCxnSpPr>
          <p:spPr bwMode="auto">
            <a:xfrm>
              <a:off x="1143000" y="1298575"/>
              <a:ext cx="6718300" cy="15875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auto">
            <a:xfrm>
              <a:off x="1130300" y="1611313"/>
              <a:ext cx="7751763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קבוצה 10"/>
          <p:cNvGrpSpPr>
            <a:grpSpLocks/>
          </p:cNvGrpSpPr>
          <p:nvPr/>
        </p:nvGrpSpPr>
        <p:grpSpPr bwMode="auto">
          <a:xfrm>
            <a:off x="215900" y="1585913"/>
            <a:ext cx="8666163" cy="369887"/>
            <a:chOff x="215900" y="1585913"/>
            <a:chExt cx="8666163" cy="369887"/>
          </a:xfrm>
        </p:grpSpPr>
        <p:cxnSp>
          <p:nvCxnSpPr>
            <p:cNvPr id="34" name="Straight Connector 33"/>
            <p:cNvCxnSpPr/>
            <p:nvPr/>
          </p:nvCxnSpPr>
          <p:spPr bwMode="auto">
            <a:xfrm>
              <a:off x="1143000" y="1912938"/>
              <a:ext cx="7739063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928" name="TextBox 9"/>
            <p:cNvSpPr txBox="1">
              <a:spLocks noChangeArrowheads="1"/>
            </p:cNvSpPr>
            <p:nvPr/>
          </p:nvSpPr>
          <p:spPr bwMode="auto">
            <a:xfrm>
              <a:off x="215900" y="1585913"/>
              <a:ext cx="76215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>
                  <a:solidFill>
                    <a:srgbClr val="0000CC"/>
                  </a:solidFill>
                </a:rPr>
                <a:t>מועצת הביטחון של האו"ם: הפסקת אש החל מ- 22:00 יום רביעי 7 ביוני</a:t>
              </a:r>
            </a:p>
          </p:txBody>
        </p:sp>
        <p:sp>
          <p:nvSpPr>
            <p:cNvPr id="37929" name="TextBox 10"/>
            <p:cNvSpPr txBox="1">
              <a:spLocks noChangeArrowheads="1"/>
            </p:cNvSpPr>
            <p:nvPr/>
          </p:nvSpPr>
          <p:spPr bwMode="auto">
            <a:xfrm>
              <a:off x="7908850" y="1585913"/>
              <a:ext cx="795399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/>
                <a:t>03:00</a:t>
              </a:r>
            </a:p>
          </p:txBody>
        </p:sp>
      </p:grpSp>
      <p:grpSp>
        <p:nvGrpSpPr>
          <p:cNvPr id="12" name="קבוצה 11"/>
          <p:cNvGrpSpPr>
            <a:grpSpLocks/>
          </p:cNvGrpSpPr>
          <p:nvPr/>
        </p:nvGrpSpPr>
        <p:grpSpPr bwMode="auto">
          <a:xfrm>
            <a:off x="1143000" y="1874838"/>
            <a:ext cx="7561263" cy="2301875"/>
            <a:chOff x="1143000" y="1874838"/>
            <a:chExt cx="7561263" cy="2302013"/>
          </a:xfrm>
        </p:grpSpPr>
        <p:sp>
          <p:nvSpPr>
            <p:cNvPr id="37923" name="TextBox 9"/>
            <p:cNvSpPr txBox="1">
              <a:spLocks noChangeArrowheads="1"/>
            </p:cNvSpPr>
            <p:nvPr/>
          </p:nvSpPr>
          <p:spPr bwMode="auto">
            <a:xfrm>
              <a:off x="1246188" y="1874838"/>
              <a:ext cx="65913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/>
                <a:t>חיל האוויר תוקף את מוצבי רכס אוגוסטה ויקטוריה כמו כן כוחות ירדנים בציר יריחו-ירושלים</a:t>
              </a:r>
            </a:p>
          </p:txBody>
        </p:sp>
        <p:sp>
          <p:nvSpPr>
            <p:cNvPr id="37924" name="TextBox 10"/>
            <p:cNvSpPr txBox="1">
              <a:spLocks noChangeArrowheads="1"/>
            </p:cNvSpPr>
            <p:nvPr/>
          </p:nvSpPr>
          <p:spPr bwMode="auto">
            <a:xfrm>
              <a:off x="7908925" y="1874838"/>
              <a:ext cx="79533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/>
                <a:t>08:30</a:t>
              </a:r>
            </a:p>
          </p:txBody>
        </p:sp>
        <p:sp>
          <p:nvSpPr>
            <p:cNvPr id="37925" name="TextBox 9"/>
            <p:cNvSpPr txBox="1">
              <a:spLocks noChangeArrowheads="1"/>
            </p:cNvSpPr>
            <p:nvPr/>
          </p:nvSpPr>
          <p:spPr bwMode="auto">
            <a:xfrm>
              <a:off x="1246188" y="2422525"/>
              <a:ext cx="6591300" cy="1754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 dirty="0"/>
                <a:t>תקיפת רכס אוגוסטה ויקטוריה, א-טור, הר הזיתים, בשני צירים:</a:t>
              </a:r>
            </a:p>
            <a:p>
              <a:pPr algn="r" rtl="1" eaLnBrk="1" hangingPunct="1"/>
              <a:r>
                <a:rPr lang="he-IL" altLang="he-IL" b="1" u="sng" dirty="0"/>
                <a:t>ציר אחד</a:t>
              </a:r>
              <a:r>
                <a:rPr lang="he-IL" altLang="he-IL" b="1" dirty="0"/>
                <a:t>: גדוד 66 עם פלוגת טנקים (נוספת) של חטיבת הראל תוקפים מכיוון הר הצופים כשגדוד </a:t>
              </a:r>
              <a:r>
                <a:rPr lang="he-IL" altLang="he-IL" b="1" dirty="0" smtClean="0"/>
                <a:t>71 </a:t>
              </a:r>
              <a:r>
                <a:rPr lang="he-IL" altLang="he-IL" b="1" dirty="0"/>
                <a:t>תוקף במקביל מכיוון וואדי </a:t>
              </a:r>
              <a:r>
                <a:rPr lang="he-IL" altLang="he-IL" b="1" dirty="0" err="1"/>
                <a:t>ג'וז</a:t>
              </a:r>
              <a:r>
                <a:rPr lang="he-IL" altLang="he-IL" b="1" dirty="0"/>
                <a:t>.</a:t>
              </a:r>
            </a:p>
            <a:p>
              <a:pPr algn="r" rtl="1" eaLnBrk="1" hangingPunct="1"/>
              <a:r>
                <a:rPr lang="he-IL" altLang="he-IL" b="1" u="sng" dirty="0"/>
                <a:t>ציר שני</a:t>
              </a:r>
              <a:r>
                <a:rPr lang="he-IL" altLang="he-IL" b="1" dirty="0"/>
                <a:t>: פלוגת טנקים ("תערובת" של טנקים של חט' הראל וטנקים ירושלמים) עם סיירת חטיבת צנחנים 80 תוקפים מכיוון מוזיאון </a:t>
              </a:r>
            </a:p>
            <a:p>
              <a:pPr algn="r" rtl="1" eaLnBrk="1" hangingPunct="1"/>
              <a:r>
                <a:rPr lang="he-IL" altLang="he-IL" b="1" dirty="0"/>
                <a:t>רוקפלר.</a:t>
              </a:r>
              <a:endParaRPr lang="he-IL" altLang="he-IL" b="1" dirty="0">
                <a:solidFill>
                  <a:srgbClr val="006600"/>
                </a:solidFill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 bwMode="auto">
            <a:xfrm>
              <a:off x="1143000" y="2465423"/>
              <a:ext cx="6718300" cy="1587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קבוצה 12"/>
          <p:cNvGrpSpPr>
            <a:grpSpLocks/>
          </p:cNvGrpSpPr>
          <p:nvPr/>
        </p:nvGrpSpPr>
        <p:grpSpPr bwMode="auto">
          <a:xfrm>
            <a:off x="1143000" y="4070350"/>
            <a:ext cx="7739063" cy="369888"/>
            <a:chOff x="1143000" y="4070350"/>
            <a:chExt cx="7739063" cy="369888"/>
          </a:xfrm>
        </p:grpSpPr>
        <p:sp>
          <p:nvSpPr>
            <p:cNvPr id="37920" name="TextBox 9"/>
            <p:cNvSpPr txBox="1">
              <a:spLocks noChangeArrowheads="1"/>
            </p:cNvSpPr>
            <p:nvPr/>
          </p:nvSpPr>
          <p:spPr bwMode="auto">
            <a:xfrm>
              <a:off x="1246188" y="4070350"/>
              <a:ext cx="65913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/>
                <a:t>האלוף: להיכנס במהירות לעיר העתיקה</a:t>
              </a:r>
            </a:p>
          </p:txBody>
        </p:sp>
        <p:sp>
          <p:nvSpPr>
            <p:cNvPr id="37921" name="TextBox 10"/>
            <p:cNvSpPr txBox="1">
              <a:spLocks noChangeArrowheads="1"/>
            </p:cNvSpPr>
            <p:nvPr/>
          </p:nvSpPr>
          <p:spPr bwMode="auto">
            <a:xfrm>
              <a:off x="7908925" y="4070350"/>
              <a:ext cx="7953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/>
                <a:t>08:45</a:t>
              </a:r>
            </a:p>
          </p:txBody>
        </p:sp>
        <p:cxnSp>
          <p:nvCxnSpPr>
            <p:cNvPr id="47" name="Straight Connector 46"/>
            <p:cNvCxnSpPr/>
            <p:nvPr/>
          </p:nvCxnSpPr>
          <p:spPr bwMode="auto">
            <a:xfrm>
              <a:off x="1143000" y="4122738"/>
              <a:ext cx="7739063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קבוצה 20"/>
          <p:cNvGrpSpPr>
            <a:grpSpLocks/>
          </p:cNvGrpSpPr>
          <p:nvPr/>
        </p:nvGrpSpPr>
        <p:grpSpPr bwMode="auto">
          <a:xfrm>
            <a:off x="1143000" y="5326063"/>
            <a:ext cx="7739063" cy="460375"/>
            <a:chOff x="1143000" y="5326063"/>
            <a:chExt cx="7739063" cy="460375"/>
          </a:xfrm>
        </p:grpSpPr>
        <p:sp>
          <p:nvSpPr>
            <p:cNvPr id="37917" name="TextBox 9"/>
            <p:cNvSpPr txBox="1">
              <a:spLocks noChangeArrowheads="1"/>
            </p:cNvSpPr>
            <p:nvPr/>
          </p:nvSpPr>
          <p:spPr bwMode="auto">
            <a:xfrm>
              <a:off x="1270000" y="5326063"/>
              <a:ext cx="6591300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sz="2400" b="1">
                  <a:solidFill>
                    <a:srgbClr val="C00000"/>
                  </a:solidFill>
                </a:rPr>
                <a:t>הר הבית בידינו ! !</a:t>
              </a:r>
              <a:r>
                <a:rPr lang="en-US" altLang="he-IL" sz="2400" b="1">
                  <a:solidFill>
                    <a:srgbClr val="C00000"/>
                  </a:solidFill>
                </a:rPr>
                <a:t> </a:t>
              </a:r>
              <a:r>
                <a:rPr lang="he-IL" altLang="he-IL" sz="2400" b="1">
                  <a:solidFill>
                    <a:srgbClr val="C00000"/>
                  </a:solidFill>
                </a:rPr>
                <a:t>!</a:t>
              </a:r>
            </a:p>
          </p:txBody>
        </p:sp>
        <p:sp>
          <p:nvSpPr>
            <p:cNvPr id="37918" name="TextBox 10"/>
            <p:cNvSpPr txBox="1">
              <a:spLocks noChangeArrowheads="1"/>
            </p:cNvSpPr>
            <p:nvPr/>
          </p:nvSpPr>
          <p:spPr bwMode="auto">
            <a:xfrm>
              <a:off x="7908925" y="5372101"/>
              <a:ext cx="79533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/>
                <a:t>10:00</a:t>
              </a:r>
            </a:p>
          </p:txBody>
        </p:sp>
        <p:cxnSp>
          <p:nvCxnSpPr>
            <p:cNvPr id="50" name="Straight Connector 49"/>
            <p:cNvCxnSpPr/>
            <p:nvPr/>
          </p:nvCxnSpPr>
          <p:spPr bwMode="auto">
            <a:xfrm>
              <a:off x="1143000" y="5730875"/>
              <a:ext cx="7739063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קבוצה 16"/>
          <p:cNvGrpSpPr>
            <a:grpSpLocks/>
          </p:cNvGrpSpPr>
          <p:nvPr/>
        </p:nvGrpSpPr>
        <p:grpSpPr bwMode="auto">
          <a:xfrm>
            <a:off x="1246188" y="4740275"/>
            <a:ext cx="7458075" cy="369888"/>
            <a:chOff x="1246188" y="4740275"/>
            <a:chExt cx="7458075" cy="369888"/>
          </a:xfrm>
        </p:grpSpPr>
        <p:sp>
          <p:nvSpPr>
            <p:cNvPr id="37915" name="TextBox 9"/>
            <p:cNvSpPr txBox="1">
              <a:spLocks noChangeArrowheads="1"/>
            </p:cNvSpPr>
            <p:nvPr/>
          </p:nvSpPr>
          <p:spPr bwMode="auto">
            <a:xfrm>
              <a:off x="1246188" y="4740275"/>
              <a:ext cx="65913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/>
                <a:t>כוח טנקים משולב (הראל וירושלמים) מגיע לשער האריות</a:t>
              </a:r>
            </a:p>
          </p:txBody>
        </p:sp>
        <p:sp>
          <p:nvSpPr>
            <p:cNvPr id="37916" name="TextBox 10"/>
            <p:cNvSpPr txBox="1">
              <a:spLocks noChangeArrowheads="1"/>
            </p:cNvSpPr>
            <p:nvPr/>
          </p:nvSpPr>
          <p:spPr bwMode="auto">
            <a:xfrm>
              <a:off x="7908925" y="4740275"/>
              <a:ext cx="7953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 eaLnBrk="1" hangingPunct="1"/>
              <a:r>
                <a:rPr lang="he-IL" altLang="he-IL" b="1"/>
                <a:t>09:45</a:t>
              </a:r>
            </a:p>
          </p:txBody>
        </p:sp>
      </p:grpSp>
      <p:grpSp>
        <p:nvGrpSpPr>
          <p:cNvPr id="16" name="קבוצה 15"/>
          <p:cNvGrpSpPr>
            <a:grpSpLocks/>
          </p:cNvGrpSpPr>
          <p:nvPr/>
        </p:nvGrpSpPr>
        <p:grpSpPr bwMode="auto">
          <a:xfrm>
            <a:off x="1130300" y="4398963"/>
            <a:ext cx="7756525" cy="369887"/>
            <a:chOff x="1130300" y="4398963"/>
            <a:chExt cx="7756113" cy="369887"/>
          </a:xfrm>
        </p:grpSpPr>
        <p:grpSp>
          <p:nvGrpSpPr>
            <p:cNvPr id="37909" name="קבוצה 14"/>
            <p:cNvGrpSpPr>
              <a:grpSpLocks/>
            </p:cNvGrpSpPr>
            <p:nvPr/>
          </p:nvGrpSpPr>
          <p:grpSpPr bwMode="auto">
            <a:xfrm>
              <a:off x="1130300" y="4398963"/>
              <a:ext cx="7739063" cy="369887"/>
              <a:chOff x="1130300" y="4398963"/>
              <a:chExt cx="7739063" cy="369887"/>
            </a:xfrm>
          </p:grpSpPr>
          <p:grpSp>
            <p:nvGrpSpPr>
              <p:cNvPr id="37911" name="קבוצה 13"/>
              <p:cNvGrpSpPr>
                <a:grpSpLocks/>
              </p:cNvGrpSpPr>
              <p:nvPr/>
            </p:nvGrpSpPr>
            <p:grpSpPr bwMode="auto">
              <a:xfrm>
                <a:off x="1246188" y="4398963"/>
                <a:ext cx="7458075" cy="369887"/>
                <a:chOff x="1246188" y="4398963"/>
                <a:chExt cx="7458075" cy="369887"/>
              </a:xfrm>
            </p:grpSpPr>
            <p:sp>
              <p:nvSpPr>
                <p:cNvPr id="37913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1246188" y="4398963"/>
                  <a:ext cx="6591300" cy="3682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r" rtl="1" eaLnBrk="1" hangingPunct="1"/>
                  <a:r>
                    <a:rPr lang="he-IL" altLang="he-IL" b="1"/>
                    <a:t>מח"ט 55: לפרוץ דרך "שער - האריות" לעיר העתיקה</a:t>
                  </a:r>
                </a:p>
              </p:txBody>
            </p:sp>
            <p:sp>
              <p:nvSpPr>
                <p:cNvPr id="37914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7908925" y="4398963"/>
                  <a:ext cx="795338" cy="3698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r" rtl="1" eaLnBrk="1" hangingPunct="1"/>
                  <a:r>
                    <a:rPr lang="he-IL" altLang="he-IL" b="1"/>
                    <a:t>09:30</a:t>
                  </a:r>
                </a:p>
              </p:txBody>
            </p:sp>
          </p:grpSp>
          <p:cxnSp>
            <p:nvCxnSpPr>
              <p:cNvPr id="55" name="Straight Connector 44"/>
              <p:cNvCxnSpPr/>
              <p:nvPr/>
            </p:nvCxnSpPr>
            <p:spPr bwMode="auto">
              <a:xfrm>
                <a:off x="1130300" y="4429125"/>
                <a:ext cx="7738652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Connector 47"/>
            <p:cNvCxnSpPr/>
            <p:nvPr/>
          </p:nvCxnSpPr>
          <p:spPr bwMode="auto">
            <a:xfrm>
              <a:off x="1147762" y="4748213"/>
              <a:ext cx="7738651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קבוצה 19"/>
          <p:cNvGrpSpPr>
            <a:grpSpLocks/>
          </p:cNvGrpSpPr>
          <p:nvPr/>
        </p:nvGrpSpPr>
        <p:grpSpPr bwMode="auto">
          <a:xfrm>
            <a:off x="1143000" y="5054600"/>
            <a:ext cx="7743825" cy="369888"/>
            <a:chOff x="1143000" y="5054600"/>
            <a:chExt cx="7743418" cy="369888"/>
          </a:xfrm>
        </p:grpSpPr>
        <p:grpSp>
          <p:nvGrpSpPr>
            <p:cNvPr id="37903" name="קבוצה 18"/>
            <p:cNvGrpSpPr>
              <a:grpSpLocks/>
            </p:cNvGrpSpPr>
            <p:nvPr/>
          </p:nvGrpSpPr>
          <p:grpSpPr bwMode="auto">
            <a:xfrm>
              <a:off x="1143000" y="5054600"/>
              <a:ext cx="7739063" cy="369888"/>
              <a:chOff x="1143000" y="5054600"/>
              <a:chExt cx="7739063" cy="369888"/>
            </a:xfrm>
          </p:grpSpPr>
          <p:grpSp>
            <p:nvGrpSpPr>
              <p:cNvPr id="37905" name="קבוצה 17"/>
              <p:cNvGrpSpPr>
                <a:grpSpLocks/>
              </p:cNvGrpSpPr>
              <p:nvPr/>
            </p:nvGrpSpPr>
            <p:grpSpPr bwMode="auto">
              <a:xfrm>
                <a:off x="1246188" y="5054600"/>
                <a:ext cx="7458075" cy="369888"/>
                <a:chOff x="1246188" y="5054600"/>
                <a:chExt cx="7458075" cy="369888"/>
              </a:xfrm>
            </p:grpSpPr>
            <p:sp>
              <p:nvSpPr>
                <p:cNvPr id="37907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1246188" y="5054600"/>
                  <a:ext cx="6591300" cy="368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r" rtl="1" eaLnBrk="1" hangingPunct="1"/>
                  <a:r>
                    <a:rPr lang="he-IL" altLang="he-IL" b="1"/>
                    <a:t>גדוד 28 נכנס לשער האריות</a:t>
                  </a:r>
                </a:p>
              </p:txBody>
            </p:sp>
            <p:sp>
              <p:nvSpPr>
                <p:cNvPr id="37908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7908925" y="5054600"/>
                  <a:ext cx="79533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r" rtl="1" eaLnBrk="1" hangingPunct="1"/>
                  <a:r>
                    <a:rPr lang="he-IL" altLang="he-IL" b="1"/>
                    <a:t>09:50</a:t>
                  </a:r>
                </a:p>
              </p:txBody>
            </p:sp>
          </p:grpSp>
          <p:cxnSp>
            <p:nvCxnSpPr>
              <p:cNvPr id="56" name="Straight Connector 47"/>
              <p:cNvCxnSpPr/>
              <p:nvPr/>
            </p:nvCxnSpPr>
            <p:spPr bwMode="auto">
              <a:xfrm>
                <a:off x="1143000" y="5057775"/>
                <a:ext cx="7738656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49"/>
            <p:cNvCxnSpPr/>
            <p:nvPr/>
          </p:nvCxnSpPr>
          <p:spPr bwMode="auto">
            <a:xfrm>
              <a:off x="1147763" y="5360988"/>
              <a:ext cx="7738655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9" descr="צנחנים 2 תצוגה-ד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9013" y="276225"/>
            <a:ext cx="5368925" cy="623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201613" y="1020763"/>
            <a:ext cx="3503612" cy="34083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8916" name="TextBox 4"/>
          <p:cNvSpPr txBox="1">
            <a:spLocks noChangeArrowheads="1"/>
          </p:cNvSpPr>
          <p:nvPr/>
        </p:nvSpPr>
        <p:spPr bwMode="auto">
          <a:xfrm>
            <a:off x="177800" y="1009650"/>
            <a:ext cx="338455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 eaLnBrk="1" hangingPunct="1"/>
            <a:r>
              <a:rPr lang="he-IL" altLang="he-IL" sz="2600" b="1" i="1"/>
              <a:t>כיבוש העיר העתיקה</a:t>
            </a:r>
          </a:p>
          <a:p>
            <a:pPr marL="342900" indent="-342900" algn="r" rtl="1" eaLnBrk="1" hangingPunct="1"/>
            <a:r>
              <a:rPr lang="he-IL" altLang="he-IL" sz="2000" b="1"/>
              <a:t>יום רביעי, 7.6.1967</a:t>
            </a:r>
          </a:p>
          <a:p>
            <a:pPr marL="342900" indent="-342900" algn="r" rtl="1" eaLnBrk="1" hangingPunct="1"/>
            <a:r>
              <a:rPr lang="he-IL" altLang="he-IL" sz="2000" b="1"/>
              <a:t>07:00 – 10:15</a:t>
            </a:r>
            <a:endParaRPr lang="he-IL" altLang="he-IL" sz="2000" b="1" i="1"/>
          </a:p>
          <a:p>
            <a:pPr marL="342900" indent="-342900" algn="r" rtl="1" eaLnBrk="1" hangingPunct="1"/>
            <a:r>
              <a:rPr lang="he-IL" altLang="he-IL" sz="2400" b="1" i="1"/>
              <a:t>ע"י :</a:t>
            </a:r>
          </a:p>
          <a:p>
            <a:pPr marL="342900" indent="-342900" algn="r" rtl="1" eaLnBrk="1" hangingPunct="1">
              <a:buFont typeface="Arial" pitchFamily="34" charset="0"/>
              <a:buChar char="•"/>
            </a:pPr>
            <a:r>
              <a:rPr lang="he-IL" altLang="he-IL" b="1" i="1"/>
              <a:t>3</a:t>
            </a:r>
            <a:r>
              <a:rPr lang="he-IL" altLang="he-IL" b="1"/>
              <a:t> גדודי צנחנים</a:t>
            </a:r>
          </a:p>
          <a:p>
            <a:pPr marL="342900" indent="-342900" algn="r" rtl="1" eaLnBrk="1" hangingPunct="1">
              <a:buFont typeface="Arial" pitchFamily="34" charset="0"/>
              <a:buChar char="•"/>
            </a:pPr>
            <a:r>
              <a:rPr lang="he-IL" altLang="he-IL" b="1"/>
              <a:t>סיירת חט' 80 (צנחנים)</a:t>
            </a:r>
          </a:p>
          <a:p>
            <a:pPr marL="342900" indent="-342900" algn="r" rtl="1" eaLnBrk="1" hangingPunct="1">
              <a:buFont typeface="Arial" pitchFamily="34" charset="0"/>
              <a:buChar char="•"/>
            </a:pPr>
            <a:r>
              <a:rPr lang="he-IL" altLang="he-IL" b="1"/>
              <a:t>2 פלוגות טנקים של חט' הראל</a:t>
            </a:r>
          </a:p>
          <a:p>
            <a:pPr marL="342900" indent="-342900" algn="r" rtl="1" eaLnBrk="1" hangingPunct="1">
              <a:buFont typeface="Arial" pitchFamily="34" charset="0"/>
              <a:buChar char="•"/>
            </a:pPr>
            <a:r>
              <a:rPr lang="he-IL" altLang="he-IL" b="1"/>
              <a:t>טנקים ירושלמים</a:t>
            </a:r>
          </a:p>
          <a:p>
            <a:pPr marL="342900" indent="-342900" algn="r" rtl="1" eaLnBrk="1" hangingPunct="1">
              <a:buFont typeface="Arial" pitchFamily="34" charset="0"/>
              <a:buChar char="•"/>
            </a:pPr>
            <a:r>
              <a:rPr lang="he-IL" altLang="he-IL" b="1"/>
              <a:t>פלוגה  גד' חי"ר 163, ירושלמי</a:t>
            </a:r>
          </a:p>
          <a:p>
            <a:pPr marL="342900" indent="-342900" algn="r" rtl="1" eaLnBrk="1" hangingPunct="1">
              <a:buFont typeface="Arial" pitchFamily="34" charset="0"/>
              <a:buChar char="•"/>
            </a:pPr>
            <a:endParaRPr lang="he-IL" altLang="he-IL" b="1"/>
          </a:p>
          <a:p>
            <a:pPr marL="342900" indent="-342900" algn="r" rtl="1" eaLnBrk="1" hangingPunct="1"/>
            <a:endParaRPr lang="he-IL" altLang="he-IL" b="1"/>
          </a:p>
          <a:p>
            <a:pPr marL="342900" indent="-342900" algn="r" rtl="1" eaLnBrk="1" hangingPunct="1">
              <a:buFont typeface="Arial" pitchFamily="34" charset="0"/>
              <a:buChar char="•"/>
            </a:pPr>
            <a:endParaRPr lang="he-IL" altLang="he-IL" b="1"/>
          </a:p>
        </p:txBody>
      </p:sp>
      <p:grpSp>
        <p:nvGrpSpPr>
          <p:cNvPr id="38917" name="Group 4"/>
          <p:cNvGrpSpPr>
            <a:grpSpLocks/>
          </p:cNvGrpSpPr>
          <p:nvPr/>
        </p:nvGrpSpPr>
        <p:grpSpPr bwMode="auto">
          <a:xfrm>
            <a:off x="355600" y="4503738"/>
            <a:ext cx="2898775" cy="2063750"/>
            <a:chOff x="1282645" y="4527925"/>
            <a:chExt cx="2897469" cy="2062880"/>
          </a:xfrm>
        </p:grpSpPr>
        <p:sp>
          <p:nvSpPr>
            <p:cNvPr id="30" name="Rectangle 29"/>
            <p:cNvSpPr/>
            <p:nvPr/>
          </p:nvSpPr>
          <p:spPr>
            <a:xfrm>
              <a:off x="1341357" y="4535859"/>
              <a:ext cx="2838757" cy="205494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551747" y="6340086"/>
              <a:ext cx="379242" cy="16820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38925" name="TextBox 31"/>
            <p:cNvSpPr txBox="1">
              <a:spLocks noChangeArrowheads="1"/>
            </p:cNvSpPr>
            <p:nvPr/>
          </p:nvSpPr>
          <p:spPr bwMode="auto">
            <a:xfrm>
              <a:off x="2482850" y="6247200"/>
              <a:ext cx="990600" cy="30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אזור מפורז</a:t>
              </a:r>
            </a:p>
          </p:txBody>
        </p:sp>
        <p:sp>
          <p:nvSpPr>
            <p:cNvPr id="38926" name="TextBox 32"/>
            <p:cNvSpPr txBox="1">
              <a:spLocks noChangeArrowheads="1"/>
            </p:cNvSpPr>
            <p:nvPr/>
          </p:nvSpPr>
          <p:spPr bwMode="auto">
            <a:xfrm>
              <a:off x="2205038" y="6044000"/>
              <a:ext cx="126841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מוצבים ירדניים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3539053" y="6140145"/>
              <a:ext cx="379242" cy="130120"/>
            </a:xfrm>
            <a:prstGeom prst="ellipse">
              <a:avLst/>
            </a:prstGeom>
            <a:solidFill>
              <a:srgbClr val="996600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526359" y="5949725"/>
              <a:ext cx="439540" cy="158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526359" y="5721222"/>
              <a:ext cx="439540" cy="1586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3681864" y="5449873"/>
              <a:ext cx="106315" cy="9521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38" name="Isosceles Triangle 37"/>
            <p:cNvSpPr/>
            <p:nvPr/>
          </p:nvSpPr>
          <p:spPr>
            <a:xfrm>
              <a:off x="3681864" y="5215022"/>
              <a:ext cx="119009" cy="119013"/>
            </a:xfrm>
            <a:prstGeom prst="triangl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38932" name="TextBox 6"/>
            <p:cNvSpPr txBox="1">
              <a:spLocks noChangeArrowheads="1"/>
            </p:cNvSpPr>
            <p:nvPr/>
          </p:nvSpPr>
          <p:spPr bwMode="auto">
            <a:xfrm>
              <a:off x="1436474" y="5787968"/>
              <a:ext cx="2036989" cy="307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הקו העירוני – הצד הירדני</a:t>
              </a:r>
            </a:p>
          </p:txBody>
        </p:sp>
        <p:sp>
          <p:nvSpPr>
            <p:cNvPr id="38933" name="TextBox 6"/>
            <p:cNvSpPr txBox="1">
              <a:spLocks noChangeArrowheads="1"/>
            </p:cNvSpPr>
            <p:nvPr/>
          </p:nvSpPr>
          <p:spPr bwMode="auto">
            <a:xfrm>
              <a:off x="1282645" y="5568512"/>
              <a:ext cx="2190821" cy="307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הקו העירוני – הצד הישראלי</a:t>
              </a:r>
            </a:p>
          </p:txBody>
        </p:sp>
        <p:sp>
          <p:nvSpPr>
            <p:cNvPr id="38934" name="TextBox 6"/>
            <p:cNvSpPr txBox="1">
              <a:spLocks noChangeArrowheads="1"/>
            </p:cNvSpPr>
            <p:nvPr/>
          </p:nvSpPr>
          <p:spPr bwMode="auto">
            <a:xfrm>
              <a:off x="2227618" y="5361248"/>
              <a:ext cx="124585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עמדות ירדניות</a:t>
              </a:r>
            </a:p>
          </p:txBody>
        </p:sp>
        <p:sp>
          <p:nvSpPr>
            <p:cNvPr id="38935" name="TextBox 6"/>
            <p:cNvSpPr txBox="1">
              <a:spLocks noChangeArrowheads="1"/>
            </p:cNvSpPr>
            <p:nvPr/>
          </p:nvSpPr>
          <p:spPr bwMode="auto">
            <a:xfrm>
              <a:off x="2073732" y="5141792"/>
              <a:ext cx="139974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עמדות ישראליות</a:t>
              </a:r>
            </a:p>
          </p:txBody>
        </p:sp>
        <p:sp>
          <p:nvSpPr>
            <p:cNvPr id="38936" name="TextBox 6"/>
            <p:cNvSpPr txBox="1">
              <a:spLocks noChangeArrowheads="1"/>
            </p:cNvSpPr>
            <p:nvPr/>
          </p:nvSpPr>
          <p:spPr bwMode="auto">
            <a:xfrm>
              <a:off x="3437717" y="4527925"/>
              <a:ext cx="6575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 u="sng"/>
                <a:t>מקרא:</a:t>
              </a: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3526359" y="5080142"/>
              <a:ext cx="439540" cy="1586"/>
            </a:xfrm>
            <a:prstGeom prst="line">
              <a:avLst/>
            </a:prstGeom>
            <a:ln w="38100">
              <a:solidFill>
                <a:srgbClr val="66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938" name="TextBox 6"/>
            <p:cNvSpPr txBox="1">
              <a:spLocks noChangeArrowheads="1"/>
            </p:cNvSpPr>
            <p:nvPr/>
          </p:nvSpPr>
          <p:spPr bwMode="auto">
            <a:xfrm>
              <a:off x="1838099" y="4927238"/>
              <a:ext cx="163538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החטיבה הירושלמית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3526359" y="4889722"/>
              <a:ext cx="439540" cy="1586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940" name="TextBox 6"/>
            <p:cNvSpPr txBox="1">
              <a:spLocks noChangeArrowheads="1"/>
            </p:cNvSpPr>
            <p:nvPr/>
          </p:nvSpPr>
          <p:spPr bwMode="auto">
            <a:xfrm>
              <a:off x="2679669" y="4737234"/>
              <a:ext cx="79380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הצנחנים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6243638" y="4330700"/>
            <a:ext cx="842962" cy="27781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8919" name="Rectangle 28"/>
          <p:cNvSpPr>
            <a:spLocks noChangeArrowheads="1"/>
          </p:cNvSpPr>
          <p:nvPr/>
        </p:nvSpPr>
        <p:spPr bwMode="auto">
          <a:xfrm>
            <a:off x="6267450" y="4291013"/>
            <a:ext cx="774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>
                <a:solidFill>
                  <a:schemeClr val="bg1"/>
                </a:solidFill>
              </a:rPr>
              <a:t>10:00</a:t>
            </a:r>
            <a:endParaRPr lang="he-IL" altLang="he-IL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99338" y="4127500"/>
            <a:ext cx="842962" cy="27622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8921" name="Rectangle 41"/>
          <p:cNvSpPr>
            <a:spLocks noChangeArrowheads="1"/>
          </p:cNvSpPr>
          <p:nvPr/>
        </p:nvSpPr>
        <p:spPr bwMode="auto">
          <a:xfrm>
            <a:off x="7423150" y="4086225"/>
            <a:ext cx="77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>
                <a:solidFill>
                  <a:schemeClr val="bg1"/>
                </a:solidFill>
              </a:rPr>
              <a:t>09:30</a:t>
            </a:r>
            <a:endParaRPr lang="he-IL" altLang="he-IL">
              <a:solidFill>
                <a:schemeClr val="bg1"/>
              </a:solidFill>
            </a:endParaRPr>
          </a:p>
        </p:txBody>
      </p:sp>
      <p:pic>
        <p:nvPicPr>
          <p:cNvPr id="29" name="Picture 42" descr="דגל ישראל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ADD6B6"/>
              </a:clrFrom>
              <a:clrTo>
                <a:srgbClr val="ADD6B6">
                  <a:alpha val="0"/>
                </a:srgbClr>
              </a:clrTo>
            </a:clrChange>
          </a:blip>
          <a:srcRect b="21181"/>
          <a:stretch>
            <a:fillRect/>
          </a:stretch>
        </p:blipFill>
        <p:spPr bwMode="auto">
          <a:xfrm>
            <a:off x="5145088" y="2506663"/>
            <a:ext cx="1352550" cy="1419225"/>
          </a:xfrm>
          <a:prstGeom prst="rect">
            <a:avLst/>
          </a:prstGeom>
          <a:noFill/>
          <a:ln>
            <a:noFill/>
          </a:ln>
          <a:effectLst>
            <a:outerShdw blurRad="266700" dist="38100" algn="l" rotWithShape="0">
              <a:prstClr val="black">
                <a:alpha val="75000"/>
              </a:prst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1088" y="249238"/>
            <a:ext cx="7824787" cy="676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9939" name="TextBox 6"/>
          <p:cNvSpPr txBox="1">
            <a:spLocks noChangeArrowheads="1"/>
          </p:cNvSpPr>
          <p:nvPr/>
        </p:nvSpPr>
        <p:spPr bwMode="auto">
          <a:xfrm>
            <a:off x="1320800" y="344488"/>
            <a:ext cx="74310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sz="2800" b="1" i="1"/>
              <a:t>סיכום קרבות חטיבת הצנחנים</a:t>
            </a:r>
          </a:p>
        </p:txBody>
      </p:sp>
      <p:sp>
        <p:nvSpPr>
          <p:cNvPr id="39940" name="TextBox 6"/>
          <p:cNvSpPr txBox="1">
            <a:spLocks noChangeArrowheads="1"/>
          </p:cNvSpPr>
          <p:nvPr/>
        </p:nvSpPr>
        <p:spPr bwMode="auto">
          <a:xfrm>
            <a:off x="1471613" y="914400"/>
            <a:ext cx="7280275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 eaLnBrk="1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b="1" dirty="0"/>
              <a:t>התנאים האובייקטיביים מנעו קיום </a:t>
            </a:r>
            <a:r>
              <a:rPr lang="he-IL" altLang="he-IL" b="1" dirty="0" smtClean="0"/>
              <a:t>"נוהל קרב"  </a:t>
            </a:r>
            <a:r>
              <a:rPr lang="he-IL" altLang="he-IL" b="1" dirty="0"/>
              <a:t>כהלכתו.</a:t>
            </a:r>
          </a:p>
          <a:p>
            <a:pPr marL="342900" indent="-342900" algn="r" rtl="1" eaLnBrk="1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b="1" dirty="0"/>
              <a:t>העדר מודיעין ואמל"ח הקשו על הביצוע.</a:t>
            </a:r>
          </a:p>
          <a:p>
            <a:pPr marL="342900" indent="-342900" algn="r" rtl="1" eaLnBrk="1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b="1" dirty="0"/>
              <a:t>הבקעת ביצורי הקו הירדני בחשכה, </a:t>
            </a:r>
            <a:r>
              <a:rPr lang="he-IL" altLang="he-IL" b="1" dirty="0" err="1"/>
              <a:t>וההמנעות</a:t>
            </a:r>
            <a:r>
              <a:rPr lang="he-IL" altLang="he-IL" b="1" dirty="0"/>
              <a:t> מדחיית שעת </a:t>
            </a:r>
            <a:r>
              <a:rPr lang="he-IL" altLang="he-IL" b="1" dirty="0" err="1"/>
              <a:t>ה"ש</a:t>
            </a:r>
            <a:r>
              <a:rPr lang="he-IL" altLang="he-IL" b="1" dirty="0"/>
              <a:t>", לאור ראשון על מנת לאפשר ריכוך מקדים של חיל האוויר טרם הכניסה הקרקעית, נגדו תכנונים והכנות של שנים.</a:t>
            </a:r>
          </a:p>
          <a:p>
            <a:pPr marL="342900" indent="-342900" algn="r" rtl="1" eaLnBrk="1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b="1" dirty="0"/>
              <a:t>פיצול הטנקים לשני רתקים, ואי ניצולם ככוח פורץ להבקעה, היה משגה.</a:t>
            </a:r>
          </a:p>
          <a:p>
            <a:pPr marL="342900" indent="-342900" algn="r" rtl="1" eaLnBrk="1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b="1" dirty="0"/>
              <a:t>מח"ט הצנחנים, על דעת אלוף הפיקוד, נמנע ממילוי משימת החבירה למובלעת הר </a:t>
            </a:r>
            <a:r>
              <a:rPr lang="he-IL" altLang="he-IL" b="1" dirty="0" smtClean="0"/>
              <a:t>הצופים. בכך סיכן </a:t>
            </a:r>
            <a:r>
              <a:rPr lang="he-IL" altLang="he-IL" b="1" dirty="0"/>
              <a:t>את המובלעת </a:t>
            </a:r>
            <a:r>
              <a:rPr lang="he-IL" altLang="he-IL" b="1" dirty="0" smtClean="0"/>
              <a:t>כמו גם </a:t>
            </a:r>
            <a:r>
              <a:rPr lang="he-IL" altLang="he-IL" b="1" dirty="0" err="1"/>
              <a:t>פיספס</a:t>
            </a:r>
            <a:r>
              <a:rPr lang="he-IL" altLang="he-IL" b="1" dirty="0"/>
              <a:t> </a:t>
            </a:r>
            <a:r>
              <a:rPr lang="he-IL" altLang="he-IL" b="1" dirty="0" smtClean="0"/>
              <a:t>את אפשרות ניצול הר הצופים כמקפצה לכיבוש </a:t>
            </a:r>
            <a:r>
              <a:rPr lang="he-IL" altLang="he-IL" b="1" dirty="0"/>
              <a:t>הר </a:t>
            </a:r>
            <a:r>
              <a:rPr lang="he-IL" altLang="he-IL" b="1" dirty="0" smtClean="0"/>
              <a:t>הזיתים, </a:t>
            </a:r>
            <a:r>
              <a:rPr lang="he-IL" altLang="he-IL" b="1" dirty="0"/>
              <a:t>צעד שהיה מאפשר איגוף וכיתור העיר העתיקה ממזרח.</a:t>
            </a:r>
          </a:p>
          <a:p>
            <a:pPr marL="342900" indent="-342900" algn="r" rtl="1" eaLnBrk="1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b="1" dirty="0"/>
              <a:t>ההימנעות מחבירה להר הצופים והפניית שני גדודי צנחנים ללחימה בשטח הבנוי שמצפון לעיר העתיקה - גרמה לקרבות קשים, בהם נפלו כמחצית </a:t>
            </a:r>
            <a:r>
              <a:rPr lang="he-IL" altLang="he-IL" b="1" dirty="0" smtClean="0"/>
              <a:t>מנופלי </a:t>
            </a:r>
            <a:r>
              <a:rPr lang="he-IL" altLang="he-IL" b="1" dirty="0"/>
              <a:t>חט' הצנחנים.</a:t>
            </a:r>
          </a:p>
          <a:p>
            <a:pPr marL="342900" indent="-342900" algn="r" rtl="1" eaLnBrk="1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b="1" dirty="0"/>
              <a:t>תרומת הטנקים בקרבות הצנחנים הייתה בעלת חשיבות עליונה.</a:t>
            </a:r>
          </a:p>
          <a:p>
            <a:pPr marL="342900" indent="-342900" algn="r" rtl="1" eaLnBrk="1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b="1" dirty="0"/>
              <a:t>בלט חוסר אימון של הצנחנים בשת"פ עם טנקים.</a:t>
            </a:r>
          </a:p>
          <a:p>
            <a:pPr marL="342900" indent="-342900" algn="r" rtl="1" eaLnBrk="1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b="1" dirty="0"/>
              <a:t>רוח הלחימה, ההקרבה ואומץ ליבם של הצנחנים ראויים לכל </a:t>
            </a:r>
            <a:r>
              <a:rPr lang="he-IL" altLang="he-IL" b="1" dirty="0" smtClean="0"/>
              <a:t>הלל ושבח</a:t>
            </a:r>
            <a:r>
              <a:rPr lang="he-IL" altLang="he-IL" b="1" dirty="0"/>
              <a:t>!</a:t>
            </a:r>
          </a:p>
          <a:p>
            <a:pPr marL="342900" indent="-342900" algn="r" rtl="1" eaLnBrk="1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endParaRPr lang="he-IL" altLang="he-IL" b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6 Days War-11.jpg"/>
          <p:cNvPicPr>
            <a:picLocks noChangeAspect="1"/>
          </p:cNvPicPr>
          <p:nvPr/>
        </p:nvPicPr>
        <p:blipFill>
          <a:blip r:embed="rId2" cstate="print"/>
          <a:srcRect l="18182" t="3810" r="9221"/>
          <a:stretch>
            <a:fillRect/>
          </a:stretch>
        </p:blipFill>
        <p:spPr bwMode="auto">
          <a:xfrm>
            <a:off x="1116013" y="261938"/>
            <a:ext cx="6638925" cy="659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תיבת טקסט 3"/>
          <p:cNvSpPr txBox="1">
            <a:spLocks noChangeArrowheads="1"/>
          </p:cNvSpPr>
          <p:nvPr/>
        </p:nvSpPr>
        <p:spPr bwMode="auto">
          <a:xfrm>
            <a:off x="4352925" y="361950"/>
            <a:ext cx="4572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he-IL" altLang="he-IL" sz="1500" b="1"/>
              <a:t>תמלול דברי</a:t>
            </a:r>
          </a:p>
          <a:p>
            <a:pPr algn="r"/>
            <a:r>
              <a:rPr lang="he-IL" altLang="en-US" sz="1500" b="1"/>
              <a:t>מח"ט הצנחנים</a:t>
            </a:r>
          </a:p>
          <a:p>
            <a:pPr algn="r"/>
            <a:r>
              <a:rPr lang="he-IL" altLang="en-US" sz="1500" b="1"/>
              <a:t>בתחקיר כחודש</a:t>
            </a:r>
          </a:p>
          <a:p>
            <a:pPr algn="r"/>
            <a:r>
              <a:rPr lang="he-IL" altLang="en-US" sz="1500" b="1"/>
              <a:t>לאחר המלחמה.</a:t>
            </a:r>
            <a:endParaRPr lang="en-US" altLang="en-US" sz="150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330325" y="5113338"/>
          <a:ext cx="7397750" cy="133045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79550"/>
                <a:gridCol w="1479550"/>
                <a:gridCol w="1479550"/>
                <a:gridCol w="1795122"/>
                <a:gridCol w="1163978"/>
              </a:tblGrid>
              <a:tr h="332581"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endParaRPr lang="he-IL" sz="1800" dirty="0"/>
                    </a:p>
                  </a:txBody>
                  <a:tcPr marL="91433" marR="91433" marT="45657" marB="45657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endParaRPr lang="he-IL" sz="1800" dirty="0"/>
                    </a:p>
                  </a:txBody>
                  <a:tcPr marL="91433" marR="91433" marT="45657" marB="45657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endParaRPr lang="he-IL" sz="1800" dirty="0"/>
                    </a:p>
                  </a:txBody>
                  <a:tcPr marL="91433" marR="91433" marT="45657" marB="45657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endParaRPr lang="he-IL" sz="1800" dirty="0"/>
                    </a:p>
                  </a:txBody>
                  <a:tcPr marL="91433" marR="91433" marT="45657" marB="45657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endParaRPr lang="he-IL" sz="1800" dirty="0"/>
                    </a:p>
                  </a:txBody>
                  <a:tcPr marL="91433" marR="91433" marT="45657" marB="45657"/>
                </a:tc>
              </a:tr>
              <a:tr h="332581"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r>
                        <a:rPr lang="he-IL" sz="1800" dirty="0"/>
                        <a:t>טנקים</a:t>
                      </a:r>
                    </a:p>
                  </a:txBody>
                  <a:tcPr marL="91433" marR="91433" marT="45657" marB="45657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r>
                        <a:rPr lang="he-IL" sz="1800" dirty="0"/>
                        <a:t>8</a:t>
                      </a:r>
                    </a:p>
                  </a:txBody>
                  <a:tcPr marL="91433" marR="91433" marT="45657" marB="45657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r>
                        <a:rPr lang="he-IL" sz="1800" dirty="0"/>
                        <a:t>73</a:t>
                      </a:r>
                    </a:p>
                  </a:txBody>
                  <a:tcPr marL="91433" marR="91433" marT="45657" marB="45657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r>
                        <a:rPr lang="he-IL" sz="1800" dirty="0"/>
                        <a:t>10</a:t>
                      </a:r>
                    </a:p>
                  </a:txBody>
                  <a:tcPr marL="91433" marR="91433" marT="45657" marB="45657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r>
                        <a:rPr lang="he-IL" sz="1800" dirty="0"/>
                        <a:t>91</a:t>
                      </a:r>
                    </a:p>
                  </a:txBody>
                  <a:tcPr marL="91433" marR="91433" marT="45657" marB="45657"/>
                </a:tc>
              </a:tr>
              <a:tr h="332581"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r>
                        <a:rPr lang="he-IL" sz="1800" dirty="0"/>
                        <a:t>זחל"מים</a:t>
                      </a:r>
                    </a:p>
                  </a:txBody>
                  <a:tcPr marL="91433" marR="91433" marT="45657" marB="45657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r>
                        <a:rPr lang="he-IL" sz="1800" dirty="0"/>
                        <a:t>7</a:t>
                      </a:r>
                    </a:p>
                  </a:txBody>
                  <a:tcPr marL="91433" marR="91433" marT="45657" marB="45657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r>
                        <a:rPr lang="he-IL" sz="1800" dirty="0"/>
                        <a:t>192</a:t>
                      </a:r>
                    </a:p>
                  </a:txBody>
                  <a:tcPr marL="91433" marR="91433" marT="45657" marB="45657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r>
                        <a:rPr lang="he-IL" sz="1800" dirty="0"/>
                        <a:t>7</a:t>
                      </a:r>
                    </a:p>
                  </a:txBody>
                  <a:tcPr marL="91433" marR="91433" marT="45657" marB="45657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r>
                        <a:rPr lang="he-IL" sz="1800" dirty="0"/>
                        <a:t>206</a:t>
                      </a:r>
                    </a:p>
                  </a:txBody>
                  <a:tcPr marL="91433" marR="91433" marT="45657" marB="45657"/>
                </a:tc>
              </a:tr>
              <a:tr h="332581"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r>
                        <a:rPr lang="he-IL" sz="1800" dirty="0"/>
                        <a:t>שריוניות</a:t>
                      </a:r>
                    </a:p>
                  </a:txBody>
                  <a:tcPr marL="91433" marR="91433" marT="45657" marB="45657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endParaRPr lang="he-IL" sz="1800" dirty="0"/>
                    </a:p>
                  </a:txBody>
                  <a:tcPr marL="91433" marR="91433" marT="45657" marB="45657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r>
                        <a:rPr lang="he-IL" sz="1800" dirty="0"/>
                        <a:t>9</a:t>
                      </a:r>
                    </a:p>
                  </a:txBody>
                  <a:tcPr marL="91433" marR="91433" marT="45657" marB="45657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endParaRPr lang="he-IL" sz="1800" dirty="0"/>
                    </a:p>
                  </a:txBody>
                  <a:tcPr marL="91433" marR="91433" marT="45657" marB="45657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r>
                        <a:rPr lang="he-IL" sz="1800" dirty="0"/>
                        <a:t>9</a:t>
                      </a:r>
                    </a:p>
                  </a:txBody>
                  <a:tcPr marL="91433" marR="91433" marT="45657" marB="45657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081088" y="249238"/>
            <a:ext cx="7824787" cy="4873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42019" name="TextBox 4"/>
          <p:cNvSpPr txBox="1">
            <a:spLocks noChangeArrowheads="1"/>
          </p:cNvSpPr>
          <p:nvPr/>
        </p:nvSpPr>
        <p:spPr bwMode="auto">
          <a:xfrm>
            <a:off x="1304925" y="225425"/>
            <a:ext cx="75739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sz="2600" b="1" i="1"/>
              <a:t>סד"כ: המערכה על ירושלים במלחמת ששת הימים     </a:t>
            </a:r>
          </a:p>
        </p:txBody>
      </p:sp>
      <p:sp>
        <p:nvSpPr>
          <p:cNvPr id="42020" name="TextBox 6"/>
          <p:cNvSpPr txBox="1">
            <a:spLocks noChangeArrowheads="1"/>
          </p:cNvSpPr>
          <p:nvPr/>
        </p:nvSpPr>
        <p:spPr bwMode="auto">
          <a:xfrm>
            <a:off x="2660650" y="736600"/>
            <a:ext cx="59563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 eaLnBrk="1" hangingPunct="1">
              <a:lnSpc>
                <a:spcPts val="1900"/>
              </a:lnSpc>
              <a:buSzPct val="65000"/>
              <a:buFont typeface="Wingdings" pitchFamily="2" charset="2"/>
              <a:buChar char="v"/>
            </a:pPr>
            <a:r>
              <a:rPr lang="he-IL" altLang="he-IL" b="1" u="sng"/>
              <a:t>חטיבת חי"ר 16 (מחוז) ירושלים (מילואים)</a:t>
            </a:r>
          </a:p>
          <a:p>
            <a:pPr marL="800100" lvl="1" indent="-342900" algn="r" rtl="1" eaLnBrk="1" hangingPunct="1">
              <a:lnSpc>
                <a:spcPts val="1900"/>
              </a:lnSpc>
              <a:buSzPct val="65000"/>
              <a:buFont typeface="Wingdings" pitchFamily="2" charset="2"/>
              <a:buChar char="v"/>
            </a:pPr>
            <a:r>
              <a:rPr lang="he-IL" altLang="he-IL" b="1"/>
              <a:t>4 גדודי חי"ר, 1 סיירת חטיבתית</a:t>
            </a:r>
          </a:p>
          <a:p>
            <a:pPr marL="800100" lvl="1" indent="-342900" algn="r" rtl="1" eaLnBrk="1" hangingPunct="1">
              <a:lnSpc>
                <a:spcPts val="1900"/>
              </a:lnSpc>
              <a:buSzPct val="65000"/>
              <a:buFont typeface="Wingdings" pitchFamily="2" charset="2"/>
              <a:buChar char="v"/>
            </a:pPr>
            <a:r>
              <a:rPr lang="he-IL" altLang="he-IL" b="1"/>
              <a:t>ת"פ פלוגת הטנקים הירושלמית</a:t>
            </a:r>
          </a:p>
          <a:p>
            <a:pPr marL="800100" lvl="1" indent="-342900" algn="r" rtl="1" eaLnBrk="1" hangingPunct="1">
              <a:lnSpc>
                <a:spcPts val="1900"/>
              </a:lnSpc>
              <a:buSzPct val="65000"/>
              <a:buFont typeface="Wingdings" pitchFamily="2" charset="2"/>
              <a:buChar char="v"/>
            </a:pPr>
            <a:r>
              <a:rPr lang="he-IL" altLang="he-IL" b="1"/>
              <a:t>4 גדודי חי"מ</a:t>
            </a:r>
          </a:p>
          <a:p>
            <a:pPr marL="342900" indent="-342900" algn="r" rtl="1" eaLnBrk="1" hangingPunct="1">
              <a:lnSpc>
                <a:spcPts val="1900"/>
              </a:lnSpc>
              <a:buSzPct val="65000"/>
              <a:buFont typeface="Wingdings" pitchFamily="2" charset="2"/>
              <a:buChar char="v"/>
            </a:pPr>
            <a:r>
              <a:rPr lang="he-IL" altLang="he-IL" b="1" u="sng"/>
              <a:t>חטיבת שריון 10 הראל (מילואים)</a:t>
            </a:r>
          </a:p>
          <a:p>
            <a:pPr marL="800100" lvl="1" indent="-342900" algn="r" rtl="1" eaLnBrk="1" hangingPunct="1">
              <a:lnSpc>
                <a:spcPts val="1900"/>
              </a:lnSpc>
              <a:buSzPct val="65000"/>
              <a:buFont typeface="Wingdings" pitchFamily="2" charset="2"/>
              <a:buChar char="v"/>
            </a:pPr>
            <a:r>
              <a:rPr lang="he-IL" altLang="he-IL" b="1"/>
              <a:t>1 גדוד טנקים</a:t>
            </a:r>
          </a:p>
          <a:p>
            <a:pPr marL="800100" lvl="1" indent="-342900" algn="r" rtl="1" eaLnBrk="1" hangingPunct="1">
              <a:lnSpc>
                <a:spcPts val="1900"/>
              </a:lnSpc>
              <a:buSzPct val="65000"/>
              <a:buFont typeface="Wingdings" pitchFamily="2" charset="2"/>
              <a:buChar char="v"/>
            </a:pPr>
            <a:r>
              <a:rPr lang="he-IL" altLang="he-IL" b="1"/>
              <a:t>2 גדודי חרמ"ש</a:t>
            </a:r>
          </a:p>
          <a:p>
            <a:pPr marL="800100" lvl="1" indent="-342900" algn="r" rtl="1" eaLnBrk="1" hangingPunct="1">
              <a:lnSpc>
                <a:spcPts val="1900"/>
              </a:lnSpc>
              <a:buSzPct val="65000"/>
              <a:buFont typeface="Wingdings" pitchFamily="2" charset="2"/>
              <a:buChar char="v"/>
            </a:pPr>
            <a:r>
              <a:rPr lang="he-IL" altLang="he-IL" b="1"/>
              <a:t>1 סיירת חטיבתית</a:t>
            </a:r>
          </a:p>
          <a:p>
            <a:pPr marL="342900" indent="-342900" algn="r" rtl="1" eaLnBrk="1" hangingPunct="1">
              <a:lnSpc>
                <a:spcPts val="1900"/>
              </a:lnSpc>
              <a:buSzPct val="65000"/>
              <a:buFont typeface="Wingdings" pitchFamily="2" charset="2"/>
              <a:buChar char="v"/>
            </a:pPr>
            <a:r>
              <a:rPr lang="he-IL" altLang="he-IL" b="1" u="sng"/>
              <a:t>חטיבת צנחנים 55 (מילואים)</a:t>
            </a:r>
          </a:p>
          <a:p>
            <a:pPr marL="800100" lvl="1" indent="-342900" algn="r" rtl="1" eaLnBrk="1" hangingPunct="1">
              <a:lnSpc>
                <a:spcPts val="1900"/>
              </a:lnSpc>
              <a:buSzPct val="65000"/>
              <a:buFont typeface="Wingdings" pitchFamily="2" charset="2"/>
              <a:buChar char="v"/>
            </a:pPr>
            <a:r>
              <a:rPr lang="he-IL" altLang="he-IL" b="1"/>
              <a:t>3 גדודי צנחנים</a:t>
            </a:r>
          </a:p>
          <a:p>
            <a:pPr marL="800100" lvl="1" indent="-342900" algn="r" rtl="1" eaLnBrk="1" hangingPunct="1">
              <a:lnSpc>
                <a:spcPts val="1900"/>
              </a:lnSpc>
              <a:buSzPct val="65000"/>
              <a:buFont typeface="Wingdings" pitchFamily="2" charset="2"/>
              <a:buChar char="v"/>
            </a:pPr>
            <a:r>
              <a:rPr lang="he-IL" altLang="he-IL" b="1"/>
              <a:t>ת"פ פלוגת טנקים ירושלמים</a:t>
            </a:r>
          </a:p>
          <a:p>
            <a:pPr marL="800100" lvl="1" indent="-342900" algn="r" rtl="1" eaLnBrk="1" hangingPunct="1">
              <a:lnSpc>
                <a:spcPts val="1900"/>
              </a:lnSpc>
              <a:buSzPct val="65000"/>
              <a:buFont typeface="Wingdings" pitchFamily="2" charset="2"/>
              <a:buChar char="v"/>
            </a:pPr>
            <a:r>
              <a:rPr lang="he-IL" altLang="he-IL" b="1"/>
              <a:t>ת"פ סיירת חטיבת צנחנים 80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330325" y="3794125"/>
          <a:ext cx="7397750" cy="151453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79550"/>
                <a:gridCol w="1479550"/>
                <a:gridCol w="1479550"/>
                <a:gridCol w="1795122"/>
                <a:gridCol w="1163978"/>
              </a:tblGrid>
              <a:tr h="332352"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endParaRPr lang="he-IL" sz="1800" dirty="0"/>
                    </a:p>
                  </a:txBody>
                  <a:tcPr marL="91433" marR="91433" marT="45556" marB="45556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r>
                        <a:rPr lang="he-IL" sz="1800" dirty="0"/>
                        <a:t>חט' ירושלמית</a:t>
                      </a:r>
                    </a:p>
                  </a:txBody>
                  <a:tcPr marL="91433" marR="91433" marT="45556" marB="45556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r>
                        <a:rPr lang="he-IL" sz="1800" dirty="0"/>
                        <a:t>חט' הראל</a:t>
                      </a:r>
                    </a:p>
                  </a:txBody>
                  <a:tcPr marL="91433" marR="91433" marT="45556" marB="45556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r>
                        <a:rPr lang="he-IL" sz="1800" dirty="0"/>
                        <a:t>חט' צנחנים</a:t>
                      </a:r>
                    </a:p>
                  </a:txBody>
                  <a:tcPr marL="91433" marR="91433" marT="45556" marB="45556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900"/>
                        </a:lnSpc>
                      </a:pPr>
                      <a:r>
                        <a:rPr lang="he-IL" sz="1800" dirty="0"/>
                        <a:t>סה"כ</a:t>
                      </a:r>
                    </a:p>
                  </a:txBody>
                  <a:tcPr marL="91433" marR="91433" marT="45556" marB="45556"/>
                </a:tc>
              </a:tr>
              <a:tr h="295531">
                <a:tc>
                  <a:txBody>
                    <a:bodyPr/>
                    <a:lstStyle/>
                    <a:p>
                      <a:pPr rtl="1">
                        <a:lnSpc>
                          <a:spcPts val="1600"/>
                        </a:lnSpc>
                      </a:pPr>
                      <a:r>
                        <a:rPr lang="he-IL" sz="1800" dirty="0"/>
                        <a:t>לוחמים</a:t>
                      </a:r>
                    </a:p>
                  </a:txBody>
                  <a:tcPr marL="91433" marR="91433" marT="45556" marB="45556"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/>
                        <a:t>7,790</a:t>
                      </a:r>
                    </a:p>
                  </a:txBody>
                  <a:tcPr marL="91433" marR="91433" marT="45556" marB="45556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600"/>
                        </a:lnSpc>
                      </a:pPr>
                      <a:r>
                        <a:rPr lang="he-IL" sz="1800" dirty="0"/>
                        <a:t>4,158</a:t>
                      </a:r>
                    </a:p>
                  </a:txBody>
                  <a:tcPr marL="91433" marR="91433" marT="45556" marB="45556"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/>
                        <a:t>2,546 (בהקמה)</a:t>
                      </a:r>
                    </a:p>
                  </a:txBody>
                  <a:tcPr marL="91433" marR="91433" marT="45556" marB="45556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600"/>
                        </a:lnSpc>
                      </a:pPr>
                      <a:r>
                        <a:rPr lang="he-IL" sz="1800" b="1" dirty="0">
                          <a:solidFill>
                            <a:srgbClr val="0000CC"/>
                          </a:solidFill>
                        </a:rPr>
                        <a:t>14,494</a:t>
                      </a:r>
                    </a:p>
                  </a:txBody>
                  <a:tcPr marL="91433" marR="91433" marT="45556" marB="45556"/>
                </a:tc>
              </a:tr>
              <a:tr h="295531">
                <a:tc>
                  <a:txBody>
                    <a:bodyPr/>
                    <a:lstStyle/>
                    <a:p>
                      <a:pPr rtl="1">
                        <a:lnSpc>
                          <a:spcPts val="1600"/>
                        </a:lnSpc>
                      </a:pPr>
                      <a:r>
                        <a:rPr lang="he-IL" sz="1800" dirty="0"/>
                        <a:t>הגנה מרחבית</a:t>
                      </a:r>
                    </a:p>
                  </a:txBody>
                  <a:tcPr marL="91433" marR="91433" marT="45556" marB="45556"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/>
                        <a:t>5,300</a:t>
                      </a:r>
                    </a:p>
                  </a:txBody>
                  <a:tcPr marL="91433" marR="91433" marT="45556" marB="45556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600"/>
                        </a:lnSpc>
                      </a:pPr>
                      <a:endParaRPr lang="he-IL" sz="1800" dirty="0"/>
                    </a:p>
                  </a:txBody>
                  <a:tcPr marL="91433" marR="91433" marT="45556" marB="45556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600"/>
                        </a:lnSpc>
                      </a:pPr>
                      <a:endParaRPr lang="he-IL" sz="1800" dirty="0"/>
                    </a:p>
                  </a:txBody>
                  <a:tcPr marL="91433" marR="91433" marT="45556" marB="45556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600"/>
                        </a:lnSpc>
                      </a:pPr>
                      <a:endParaRPr lang="he-IL" sz="1800" dirty="0"/>
                    </a:p>
                  </a:txBody>
                  <a:tcPr marL="91433" marR="91433" marT="45556" marB="45556"/>
                </a:tc>
              </a:tr>
              <a:tr h="295531">
                <a:tc>
                  <a:txBody>
                    <a:bodyPr/>
                    <a:lstStyle/>
                    <a:p>
                      <a:pPr rtl="1">
                        <a:lnSpc>
                          <a:spcPts val="1600"/>
                        </a:lnSpc>
                      </a:pPr>
                      <a:r>
                        <a:rPr lang="he-IL" sz="1800" dirty="0"/>
                        <a:t>הג"א</a:t>
                      </a:r>
                    </a:p>
                  </a:txBody>
                  <a:tcPr marL="91433" marR="91433" marT="45556" marB="45556"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/>
                        <a:t>5,940</a:t>
                      </a:r>
                    </a:p>
                  </a:txBody>
                  <a:tcPr marL="91433" marR="91433" marT="45556" marB="45556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600"/>
                        </a:lnSpc>
                      </a:pPr>
                      <a:endParaRPr lang="he-IL" sz="1800" dirty="0"/>
                    </a:p>
                  </a:txBody>
                  <a:tcPr marL="91433" marR="91433" marT="45556" marB="45556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600"/>
                        </a:lnSpc>
                      </a:pPr>
                      <a:endParaRPr lang="he-IL" sz="1800" dirty="0"/>
                    </a:p>
                  </a:txBody>
                  <a:tcPr marL="91433" marR="91433" marT="45556" marB="45556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600"/>
                        </a:lnSpc>
                      </a:pPr>
                      <a:endParaRPr lang="he-IL" sz="1800" dirty="0"/>
                    </a:p>
                  </a:txBody>
                  <a:tcPr marL="91433" marR="91433" marT="45556" marB="45556"/>
                </a:tc>
              </a:tr>
              <a:tr h="295531">
                <a:tc>
                  <a:txBody>
                    <a:bodyPr/>
                    <a:lstStyle/>
                    <a:p>
                      <a:pPr rtl="1">
                        <a:lnSpc>
                          <a:spcPts val="1600"/>
                        </a:lnSpc>
                      </a:pPr>
                      <a:r>
                        <a:rPr lang="he-IL" sz="1800" dirty="0"/>
                        <a:t>סה"כ</a:t>
                      </a:r>
                    </a:p>
                  </a:txBody>
                  <a:tcPr marL="91433" marR="91433" marT="45556" marB="45556"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/>
                        <a:t>14,260</a:t>
                      </a:r>
                    </a:p>
                  </a:txBody>
                  <a:tcPr marL="91433" marR="91433" marT="45556" marB="45556"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/>
                        <a:t>4,158</a:t>
                      </a:r>
                    </a:p>
                  </a:txBody>
                  <a:tcPr marL="91433" marR="91433" marT="45556" marB="45556"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 dirty="0"/>
                        <a:t>2,546 (בהקמה)</a:t>
                      </a:r>
                    </a:p>
                  </a:txBody>
                  <a:tcPr marL="91433" marR="91433" marT="45556" marB="45556"/>
                </a:tc>
                <a:tc>
                  <a:txBody>
                    <a:bodyPr/>
                    <a:lstStyle/>
                    <a:p>
                      <a:pPr rtl="1">
                        <a:lnSpc>
                          <a:spcPts val="1600"/>
                        </a:lnSpc>
                      </a:pPr>
                      <a:r>
                        <a:rPr lang="he-IL" sz="1800" b="1" dirty="0">
                          <a:solidFill>
                            <a:srgbClr val="0000CC"/>
                          </a:solidFill>
                        </a:rPr>
                        <a:t>20,964</a:t>
                      </a:r>
                    </a:p>
                  </a:txBody>
                  <a:tcPr marL="91433" marR="91433" marT="45556" marB="45556"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775" y="0"/>
            <a:ext cx="8426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68300" y="4132263"/>
            <a:ext cx="4738688" cy="2725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4" name="Rectangle 3"/>
          <p:cNvSpPr/>
          <p:nvPr/>
        </p:nvSpPr>
        <p:spPr bwMode="auto">
          <a:xfrm>
            <a:off x="1357313" y="5835650"/>
            <a:ext cx="2840037" cy="9032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43013" name="TextBox 6"/>
          <p:cNvSpPr txBox="1">
            <a:spLocks noChangeArrowheads="1"/>
          </p:cNvSpPr>
          <p:nvPr/>
        </p:nvSpPr>
        <p:spPr bwMode="auto">
          <a:xfrm>
            <a:off x="3454400" y="5784850"/>
            <a:ext cx="658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 u="sng"/>
              <a:t>מקרא: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543300" y="6551613"/>
            <a:ext cx="439738" cy="1587"/>
          </a:xfrm>
          <a:prstGeom prst="line">
            <a:avLst/>
          </a:prstGeom>
          <a:ln w="38100"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5" name="TextBox 6"/>
          <p:cNvSpPr txBox="1">
            <a:spLocks noChangeArrowheads="1"/>
          </p:cNvSpPr>
          <p:nvPr/>
        </p:nvSpPr>
        <p:spPr bwMode="auto">
          <a:xfrm>
            <a:off x="1854200" y="6399213"/>
            <a:ext cx="1636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/>
              <a:t>החטיבה הירושלמית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543300" y="6361113"/>
            <a:ext cx="439738" cy="1587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7" name="TextBox 6"/>
          <p:cNvSpPr txBox="1">
            <a:spLocks noChangeArrowheads="1"/>
          </p:cNvSpPr>
          <p:nvPr/>
        </p:nvSpPr>
        <p:spPr bwMode="auto">
          <a:xfrm>
            <a:off x="2151063" y="6208713"/>
            <a:ext cx="1339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/>
              <a:t>חטיבת הצנחנים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3543300" y="6170613"/>
            <a:ext cx="439738" cy="1587"/>
          </a:xfrm>
          <a:prstGeom prst="line">
            <a:avLst/>
          </a:prstGeom>
          <a:ln w="38100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9" name="TextBox 6"/>
          <p:cNvSpPr txBox="1">
            <a:spLocks noChangeArrowheads="1"/>
          </p:cNvSpPr>
          <p:nvPr/>
        </p:nvSpPr>
        <p:spPr bwMode="auto">
          <a:xfrm>
            <a:off x="2363788" y="6018213"/>
            <a:ext cx="1127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400" b="1"/>
              <a:t>חטיבת הראל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22388" y="4162425"/>
            <a:ext cx="2946400" cy="16144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 sz="2000"/>
          </a:p>
        </p:txBody>
      </p:sp>
      <p:sp>
        <p:nvSpPr>
          <p:cNvPr id="43021" name="TextBox 4"/>
          <p:cNvSpPr txBox="1">
            <a:spLocks noChangeArrowheads="1"/>
          </p:cNvSpPr>
          <p:nvPr/>
        </p:nvSpPr>
        <p:spPr bwMode="auto">
          <a:xfrm>
            <a:off x="1228725" y="4292600"/>
            <a:ext cx="31337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rtl="1" eaLnBrk="1" hangingPunct="1"/>
            <a:r>
              <a:rPr lang="he-IL" altLang="he-IL" sz="2000" b="1" i="1"/>
              <a:t>מסלולי קרבות</a:t>
            </a:r>
          </a:p>
          <a:p>
            <a:pPr marL="342900" indent="-342900" algn="ctr" rtl="1" eaLnBrk="1" hangingPunct="1"/>
            <a:r>
              <a:rPr lang="he-IL" altLang="he-IL" sz="2000" b="1" i="1"/>
              <a:t>שלושת החטיבות</a:t>
            </a:r>
          </a:p>
          <a:p>
            <a:pPr marL="342900" indent="-342900" algn="ctr" rtl="1" eaLnBrk="1" hangingPunct="1"/>
            <a:r>
              <a:rPr lang="he-IL" altLang="he-IL" sz="2000" b="1" i="1"/>
              <a:t>במערכה לשחרור ירושלים</a:t>
            </a:r>
          </a:p>
          <a:p>
            <a:pPr marL="342900" indent="-342900" algn="ctr" rtl="1" eaLnBrk="1" hangingPunct="1"/>
            <a:r>
              <a:rPr lang="he-IL" altLang="he-IL" sz="2000" b="1" i="1"/>
              <a:t>5-7.6.1967</a:t>
            </a:r>
            <a:endParaRPr lang="he-IL" altLang="he-IL" sz="2000" b="1"/>
          </a:p>
        </p:txBody>
      </p:sp>
      <p:sp>
        <p:nvSpPr>
          <p:cNvPr id="14" name="Freeform 13"/>
          <p:cNvSpPr/>
          <p:nvPr/>
        </p:nvSpPr>
        <p:spPr>
          <a:xfrm>
            <a:off x="7007225" y="639763"/>
            <a:ext cx="1709738" cy="333375"/>
          </a:xfrm>
          <a:custGeom>
            <a:avLst/>
            <a:gdLst>
              <a:gd name="connsiteX0" fmla="*/ 1911927 w 1911927"/>
              <a:gd name="connsiteY0" fmla="*/ 0 h 368135"/>
              <a:gd name="connsiteX1" fmla="*/ 1330036 w 1911927"/>
              <a:gd name="connsiteY1" fmla="*/ 142504 h 368135"/>
              <a:gd name="connsiteX2" fmla="*/ 1175657 w 1911927"/>
              <a:gd name="connsiteY2" fmla="*/ 166255 h 368135"/>
              <a:gd name="connsiteX3" fmla="*/ 973776 w 1911927"/>
              <a:gd name="connsiteY3" fmla="*/ 201881 h 368135"/>
              <a:gd name="connsiteX4" fmla="*/ 855023 w 1911927"/>
              <a:gd name="connsiteY4" fmla="*/ 225631 h 368135"/>
              <a:gd name="connsiteX5" fmla="*/ 688769 w 1911927"/>
              <a:gd name="connsiteY5" fmla="*/ 273133 h 368135"/>
              <a:gd name="connsiteX6" fmla="*/ 522514 w 1911927"/>
              <a:gd name="connsiteY6" fmla="*/ 356260 h 368135"/>
              <a:gd name="connsiteX7" fmla="*/ 332509 w 1911927"/>
              <a:gd name="connsiteY7" fmla="*/ 356260 h 368135"/>
              <a:gd name="connsiteX8" fmla="*/ 142504 w 1911927"/>
              <a:gd name="connsiteY8" fmla="*/ 356260 h 368135"/>
              <a:gd name="connsiteX9" fmla="*/ 0 w 1911927"/>
              <a:gd name="connsiteY9" fmla="*/ 368135 h 36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11927" h="368135">
                <a:moveTo>
                  <a:pt x="1911927" y="0"/>
                </a:moveTo>
                <a:lnTo>
                  <a:pt x="1330036" y="142504"/>
                </a:lnTo>
                <a:lnTo>
                  <a:pt x="1175657" y="166255"/>
                </a:lnTo>
                <a:lnTo>
                  <a:pt x="973776" y="201881"/>
                </a:lnTo>
                <a:lnTo>
                  <a:pt x="855023" y="225631"/>
                </a:lnTo>
                <a:lnTo>
                  <a:pt x="688769" y="273133"/>
                </a:lnTo>
                <a:lnTo>
                  <a:pt x="522514" y="356260"/>
                </a:lnTo>
                <a:lnTo>
                  <a:pt x="332509" y="356260"/>
                </a:lnTo>
                <a:lnTo>
                  <a:pt x="142504" y="356260"/>
                </a:lnTo>
                <a:lnTo>
                  <a:pt x="0" y="368135"/>
                </a:ln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arrow" w="med" len="med"/>
          </a:ln>
          <a:effectLst>
            <a:outerShdw blurRad="50800" dir="3240000" sx="99000" sy="99000" algn="ctr" rotWithShape="0">
              <a:srgbClr val="000000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pic>
        <p:nvPicPr>
          <p:cNvPr id="15" name="Picture 14" descr="דגל ישראל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ADD6B6"/>
              </a:clrFrom>
              <a:clrTo>
                <a:srgbClr val="ADD6B6">
                  <a:alpha val="0"/>
                </a:srgbClr>
              </a:clrTo>
            </a:clrChange>
          </a:blip>
          <a:srcRect b="21181"/>
          <a:stretch>
            <a:fillRect/>
          </a:stretch>
        </p:blipFill>
        <p:spPr bwMode="auto">
          <a:xfrm>
            <a:off x="6342063" y="3316288"/>
            <a:ext cx="836612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reeform 15"/>
          <p:cNvSpPr/>
          <p:nvPr/>
        </p:nvSpPr>
        <p:spPr>
          <a:xfrm>
            <a:off x="7377113" y="3619500"/>
            <a:ext cx="152400" cy="290513"/>
          </a:xfrm>
          <a:custGeom>
            <a:avLst/>
            <a:gdLst>
              <a:gd name="connsiteX0" fmla="*/ 0 w 152400"/>
              <a:gd name="connsiteY0" fmla="*/ 0 h 290513"/>
              <a:gd name="connsiteX1" fmla="*/ 57150 w 152400"/>
              <a:gd name="connsiteY1" fmla="*/ 14288 h 290513"/>
              <a:gd name="connsiteX2" fmla="*/ 104775 w 152400"/>
              <a:gd name="connsiteY2" fmla="*/ 104775 h 290513"/>
              <a:gd name="connsiteX3" fmla="*/ 142875 w 152400"/>
              <a:gd name="connsiteY3" fmla="*/ 138113 h 290513"/>
              <a:gd name="connsiteX4" fmla="*/ 104775 w 152400"/>
              <a:gd name="connsiteY4" fmla="*/ 219075 h 290513"/>
              <a:gd name="connsiteX5" fmla="*/ 104775 w 152400"/>
              <a:gd name="connsiteY5" fmla="*/ 247650 h 290513"/>
              <a:gd name="connsiteX6" fmla="*/ 147637 w 152400"/>
              <a:gd name="connsiteY6" fmla="*/ 257175 h 290513"/>
              <a:gd name="connsiteX7" fmla="*/ 152400 w 152400"/>
              <a:gd name="connsiteY7" fmla="*/ 290513 h 290513"/>
              <a:gd name="connsiteX8" fmla="*/ 152400 w 152400"/>
              <a:gd name="connsiteY8" fmla="*/ 290513 h 29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400" h="290513">
                <a:moveTo>
                  <a:pt x="0" y="0"/>
                </a:moveTo>
                <a:lnTo>
                  <a:pt x="57150" y="14288"/>
                </a:lnTo>
                <a:lnTo>
                  <a:pt x="104775" y="104775"/>
                </a:lnTo>
                <a:lnTo>
                  <a:pt x="142875" y="138113"/>
                </a:lnTo>
                <a:lnTo>
                  <a:pt x="104775" y="219075"/>
                </a:lnTo>
                <a:lnTo>
                  <a:pt x="104775" y="247650"/>
                </a:lnTo>
                <a:lnTo>
                  <a:pt x="147637" y="257175"/>
                </a:lnTo>
                <a:lnTo>
                  <a:pt x="152400" y="290513"/>
                </a:lnTo>
                <a:lnTo>
                  <a:pt x="152400" y="290513"/>
                </a:lnTo>
              </a:path>
            </a:pathLst>
          </a:custGeom>
          <a:ln w="19050">
            <a:solidFill>
              <a:srgbClr val="FFFF00"/>
            </a:solidFill>
          </a:ln>
          <a:effectLst>
            <a:outerShdw blurRad="63500" dir="444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1088" y="249238"/>
            <a:ext cx="7824787" cy="676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4129824" y="403225"/>
            <a:ext cx="44871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2800" b="1" i="1" dirty="0"/>
              <a:t>בטחון ירושלים </a:t>
            </a:r>
            <a:r>
              <a:rPr lang="he-IL" altLang="he-IL" sz="2800" b="1" i="1" dirty="0" smtClean="0"/>
              <a:t>1948- 1967   </a:t>
            </a:r>
            <a:endParaRPr lang="he-IL" altLang="he-IL" sz="2800" b="1" i="1" dirty="0"/>
          </a:p>
        </p:txBody>
      </p:sp>
      <p:sp>
        <p:nvSpPr>
          <p:cNvPr id="7172" name="TextBox 6"/>
          <p:cNvSpPr txBox="1">
            <a:spLocks noChangeArrowheads="1"/>
          </p:cNvSpPr>
          <p:nvPr/>
        </p:nvSpPr>
        <p:spPr bwMode="auto">
          <a:xfrm>
            <a:off x="1349375" y="1384300"/>
            <a:ext cx="7286625" cy="49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Wingdings" pitchFamily="2" charset="2"/>
              <a:buChar char="v"/>
            </a:pPr>
            <a:r>
              <a:rPr lang="he-IL" altLang="he-IL" b="1" dirty="0"/>
              <a:t>העיר הייתה חצויה</a:t>
            </a:r>
          </a:p>
          <a:p>
            <a:pPr marL="342900" indent="-342900" algn="r" rtl="1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Wingdings" pitchFamily="2" charset="2"/>
              <a:buChar char="v"/>
            </a:pPr>
            <a:r>
              <a:rPr lang="he-IL" altLang="he-IL" b="1" dirty="0"/>
              <a:t>השטחים החיוניים </a:t>
            </a:r>
            <a:r>
              <a:rPr lang="he-IL" altLang="he-IL" b="1" dirty="0" smtClean="0"/>
              <a:t>היו : </a:t>
            </a:r>
            <a:r>
              <a:rPr lang="he-IL" altLang="he-IL" b="1" dirty="0"/>
              <a:t>הר הצופים וארמון הנציב.</a:t>
            </a:r>
          </a:p>
          <a:p>
            <a:pPr marL="342900" indent="-342900" algn="r" rtl="1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Wingdings" pitchFamily="2" charset="2"/>
              <a:buChar char="v"/>
            </a:pPr>
            <a:r>
              <a:rPr lang="he-IL" altLang="he-IL" b="1" dirty="0"/>
              <a:t>א-סימטריה בסד"כ הירדני בהשוואה לסד"כ הישראלי.</a:t>
            </a:r>
          </a:p>
          <a:p>
            <a:pPr marL="342900" indent="-342900" algn="r" rtl="1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Wingdings" pitchFamily="2" charset="2"/>
              <a:buChar char="v"/>
            </a:pPr>
            <a:r>
              <a:rPr lang="he-IL" altLang="he-IL" b="1" dirty="0"/>
              <a:t>הר הצופים </a:t>
            </a:r>
            <a:r>
              <a:rPr lang="he-IL" altLang="he-IL" b="1" dirty="0" smtClean="0"/>
              <a:t>מקור </a:t>
            </a:r>
            <a:r>
              <a:rPr lang="he-IL" altLang="he-IL" b="1" dirty="0"/>
              <a:t>מתמיד לחשש ממחטף ירדני.</a:t>
            </a:r>
          </a:p>
          <a:p>
            <a:pPr marL="342900" indent="-342900" algn="r" rtl="1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Wingdings" pitchFamily="2" charset="2"/>
              <a:buChar char="v"/>
            </a:pPr>
            <a:endParaRPr lang="he-IL" altLang="he-IL" b="1" dirty="0"/>
          </a:p>
          <a:p>
            <a:pPr marL="342900" indent="-342900" algn="r" rtl="1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Wingdings" pitchFamily="2" charset="2"/>
              <a:buChar char="v"/>
            </a:pPr>
            <a:r>
              <a:rPr lang="he-IL" altLang="he-IL" b="1" u="sng" dirty="0"/>
              <a:t>עילות </a:t>
            </a:r>
            <a:r>
              <a:rPr lang="he-IL" altLang="he-IL" b="1" u="sng" dirty="0" smtClean="0"/>
              <a:t>למלחמה עם ירדן :</a:t>
            </a:r>
            <a:endParaRPr lang="he-IL" altLang="he-IL" b="1" u="sng" dirty="0"/>
          </a:p>
          <a:p>
            <a:pPr marL="742950" lvl="1" indent="-285750" algn="r" rtl="1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Wingdings" pitchFamily="2" charset="2"/>
              <a:buChar char="v"/>
            </a:pPr>
            <a:r>
              <a:rPr lang="he-IL" altLang="he-IL" b="1" dirty="0"/>
              <a:t>כריתת בריתות צבאיות של ירדן עם מדינות עוינות.</a:t>
            </a:r>
          </a:p>
          <a:p>
            <a:pPr marL="742950" lvl="1" indent="-285750" algn="r" rtl="1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Wingdings" pitchFamily="2" charset="2"/>
              <a:buChar char="v"/>
            </a:pPr>
            <a:r>
              <a:rPr lang="he-IL" altLang="he-IL" b="1" dirty="0"/>
              <a:t>כניסת צבאות עוינים לשטחה של ירדן.</a:t>
            </a:r>
          </a:p>
          <a:p>
            <a:pPr marL="742950" lvl="1" indent="-285750" algn="r" rtl="1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Wingdings" pitchFamily="2" charset="2"/>
              <a:buChar char="v"/>
            </a:pPr>
            <a:r>
              <a:rPr lang="he-IL" altLang="he-IL" b="1" dirty="0"/>
              <a:t>ערעור יציבות בית המלוכה הירדני.</a:t>
            </a:r>
          </a:p>
          <a:p>
            <a:pPr marL="742950" lvl="1" indent="-285750" algn="r" rtl="1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Wingdings" pitchFamily="2" charset="2"/>
              <a:buChar char="v"/>
            </a:pPr>
            <a:r>
              <a:rPr lang="he-IL" altLang="he-IL" b="1" dirty="0"/>
              <a:t>איום מוחשי על מובלעת הר הצופים.</a:t>
            </a:r>
          </a:p>
          <a:p>
            <a:pPr marL="742950" lvl="1" indent="-285750" algn="r" rtl="1" eaLnBrk="1" hangingPunct="1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Wingdings" pitchFamily="2" charset="2"/>
              <a:buChar char="v"/>
            </a:pPr>
            <a:r>
              <a:rPr lang="he-IL" altLang="he-IL" b="1" dirty="0"/>
              <a:t>שיבוש השיירה הדו-שבועית להר הצופים.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6"/>
          <p:cNvSpPr txBox="1">
            <a:spLocks noChangeArrowheads="1"/>
          </p:cNvSpPr>
          <p:nvPr/>
        </p:nvSpPr>
        <p:spPr bwMode="auto">
          <a:xfrm>
            <a:off x="1733550" y="962025"/>
            <a:ext cx="65913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/>
            <a:r>
              <a:rPr lang="he-IL" altLang="he-IL" sz="2400" b="1"/>
              <a:t>182 לוחמים נתנו את נפשם</a:t>
            </a:r>
          </a:p>
          <a:p>
            <a:pPr algn="ctr" rtl="1" eaLnBrk="1" hangingPunct="1"/>
            <a:r>
              <a:rPr lang="he-IL" altLang="he-IL" sz="2400" b="1"/>
              <a:t>על שחרורה של ירושלים</a:t>
            </a:r>
          </a:p>
          <a:p>
            <a:pPr algn="ctr" rtl="1" eaLnBrk="1" hangingPunct="1"/>
            <a:r>
              <a:rPr lang="he-IL" altLang="he-IL" sz="2400" b="1"/>
              <a:t>במלחמת ששת הימים</a:t>
            </a:r>
          </a:p>
          <a:p>
            <a:pPr algn="ctr" rtl="1" eaLnBrk="1" hangingPunct="1"/>
            <a:r>
              <a:rPr lang="he-IL" altLang="he-IL" sz="2400" b="1"/>
              <a:t>5-7 יוני 1967</a:t>
            </a:r>
          </a:p>
        </p:txBody>
      </p:sp>
      <p:sp>
        <p:nvSpPr>
          <p:cNvPr id="6" name="Rectangle 5"/>
          <p:cNvSpPr/>
          <p:nvPr/>
        </p:nvSpPr>
        <p:spPr>
          <a:xfrm>
            <a:off x="2635250" y="2767013"/>
            <a:ext cx="4618038" cy="169703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44036" name="TextBox 6"/>
          <p:cNvSpPr txBox="1">
            <a:spLocks noChangeArrowheads="1"/>
          </p:cNvSpPr>
          <p:nvPr/>
        </p:nvSpPr>
        <p:spPr bwMode="auto">
          <a:xfrm>
            <a:off x="2371725" y="2800350"/>
            <a:ext cx="46545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sz="2400" b="1"/>
              <a:t>48 לוחמים מהחטיבה הירושלמית</a:t>
            </a:r>
          </a:p>
          <a:p>
            <a:pPr algn="r" rtl="1" eaLnBrk="1" hangingPunct="1"/>
            <a:r>
              <a:rPr lang="he-IL" altLang="he-IL" sz="2400" b="1"/>
              <a:t>35 לוחמים מחטיבת הראל</a:t>
            </a:r>
          </a:p>
          <a:p>
            <a:pPr algn="r" rtl="1" eaLnBrk="1" hangingPunct="1"/>
            <a:r>
              <a:rPr lang="he-IL" altLang="he-IL" sz="2400" b="1"/>
              <a:t>97 לוחמים מחטיבת הצנחנים</a:t>
            </a:r>
          </a:p>
          <a:p>
            <a:pPr algn="r" rtl="1" eaLnBrk="1" hangingPunct="1"/>
            <a:r>
              <a:rPr lang="he-IL" altLang="he-IL" sz="2400" b="1"/>
              <a:t>2 טייסים מחיל האוויר</a:t>
            </a:r>
          </a:p>
        </p:txBody>
      </p:sp>
      <p:sp>
        <p:nvSpPr>
          <p:cNvPr id="44037" name="TextBox 6"/>
          <p:cNvSpPr txBox="1">
            <a:spLocks noChangeArrowheads="1"/>
          </p:cNvSpPr>
          <p:nvPr/>
        </p:nvSpPr>
        <p:spPr bwMode="auto">
          <a:xfrm>
            <a:off x="1733550" y="4476750"/>
            <a:ext cx="6591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/>
            <a:r>
              <a:rPr lang="he-IL" altLang="he-IL" sz="2400" b="1"/>
              <a:t>ת.נ.צ.ב.ה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1088" y="249238"/>
            <a:ext cx="7824787" cy="676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45059" name="TextBox 6"/>
          <p:cNvSpPr txBox="1">
            <a:spLocks noChangeArrowheads="1"/>
          </p:cNvSpPr>
          <p:nvPr/>
        </p:nvSpPr>
        <p:spPr bwMode="auto">
          <a:xfrm>
            <a:off x="2160588" y="344488"/>
            <a:ext cx="6591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 eaLnBrk="1" hangingPunct="1"/>
            <a:r>
              <a:rPr lang="he-IL" altLang="he-IL" sz="2800" b="1" i="1"/>
              <a:t>סוף דבר</a:t>
            </a:r>
          </a:p>
        </p:txBody>
      </p:sp>
      <p:sp>
        <p:nvSpPr>
          <p:cNvPr id="45060" name="TextBox 6"/>
          <p:cNvSpPr txBox="1">
            <a:spLocks noChangeArrowheads="1"/>
          </p:cNvSpPr>
          <p:nvPr/>
        </p:nvSpPr>
        <p:spPr bwMode="auto">
          <a:xfrm>
            <a:off x="1471613" y="914400"/>
            <a:ext cx="7280275" cy="604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b="1" dirty="0"/>
              <a:t>המערכה לשחרור ירושלים פרצה בהפתעה ולא הייתה פרי תכנון </a:t>
            </a:r>
            <a:r>
              <a:rPr lang="he-IL" altLang="he-IL" b="1" dirty="0" smtClean="0"/>
              <a:t>מוקדם.</a:t>
            </a:r>
            <a:endParaRPr lang="he-IL" altLang="he-IL" b="1" dirty="0"/>
          </a:p>
          <a:p>
            <a:pPr marL="342900" indent="-342900"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b="1" dirty="0"/>
              <a:t>חרף חשיבות הנושא, נראה כי צה"ל לא התכונן </a:t>
            </a:r>
            <a:r>
              <a:rPr lang="he-IL" altLang="he-IL" b="1" dirty="0" smtClean="0"/>
              <a:t>כראוי למערכה </a:t>
            </a:r>
            <a:r>
              <a:rPr lang="he-IL" altLang="he-IL" b="1" dirty="0"/>
              <a:t>זאת.</a:t>
            </a:r>
          </a:p>
          <a:p>
            <a:pPr marL="342900" indent="-342900"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b="1" dirty="0"/>
              <a:t>תכנונים שאף תורגלו, לא בוצעו.</a:t>
            </a:r>
          </a:p>
          <a:p>
            <a:pPr marL="342900" indent="-342900"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b="1" dirty="0"/>
              <a:t>קרבות הצנחנים בשטחים הבנויים שמצפון לחומה היו בסתירה לתפיסה כי יש להימנע מלחימה משטחים בנויים וכי יש להעדיף איגופים וכיתורים.</a:t>
            </a:r>
          </a:p>
          <a:p>
            <a:pPr marL="342900" indent="-342900"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b="1" dirty="0"/>
              <a:t>השימוש בטנקים בשלב ההבקעה, היה שגוי.</a:t>
            </a:r>
          </a:p>
          <a:p>
            <a:pPr marL="342900" indent="-342900"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b="1" dirty="0"/>
              <a:t>לוחמי חטיבת ירושלים וחטיבת הצנחנים נכנסו למערכה עם מודיעין מזערי, מיעוט תחמושת והעדר אמל"ח </a:t>
            </a:r>
            <a:r>
              <a:rPr lang="he-IL" altLang="he-IL" b="1" dirty="0" smtClean="0"/>
              <a:t>חשוב.</a:t>
            </a:r>
            <a:endParaRPr lang="he-IL" altLang="he-IL" b="1" dirty="0"/>
          </a:p>
          <a:p>
            <a:pPr marL="342900" indent="-342900"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b="1" dirty="0"/>
              <a:t>ל- 91 הטנקים שהשתתפו במערכה היה משקל מכריע בקרבות </a:t>
            </a:r>
            <a:r>
              <a:rPr lang="he-IL" altLang="he-IL" b="1" dirty="0" smtClean="0"/>
              <a:t>השונים. הפעלה שונה של הטנקים בפרט בשלב ההבקעה , בצפון העיר, </a:t>
            </a:r>
            <a:r>
              <a:rPr lang="he-IL" altLang="he-IL" b="1" dirty="0" err="1" smtClean="0"/>
              <a:t>היתה</a:t>
            </a:r>
            <a:r>
              <a:rPr lang="he-IL" altLang="he-IL" b="1" dirty="0" smtClean="0"/>
              <a:t> עשויה לשפר ולא במעט את תוצאותיה.</a:t>
            </a:r>
            <a:endParaRPr lang="he-IL" altLang="he-IL" b="1" dirty="0"/>
          </a:p>
          <a:p>
            <a:pPr marL="342900" indent="-342900"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b="1" dirty="0"/>
              <a:t>שחרורה של ירושלים במלחמת ששת הימים נעשה בזכות לוחמי שלושת חטיבות המילואים: הירושלמית, הראל, הצנחנים, פלוגת הטנקים הירושלמית, וחיל האוויר.</a:t>
            </a:r>
          </a:p>
          <a:p>
            <a:pPr marL="342900" indent="-342900" algn="r" rtl="1" eaLnBrk="1" hangingPunct="1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SzPct val="65000"/>
              <a:buFont typeface="Calibri" pitchFamily="34" charset="0"/>
              <a:buAutoNum type="arabicPeriod"/>
            </a:pPr>
            <a:r>
              <a:rPr lang="he-IL" altLang="he-IL" b="1" dirty="0"/>
              <a:t>ירושלים שוחררה בזכות אלפי אנשי מילואים שגילו נחישות, תוקפנות ואומץ לב, ולאו דווקא של תכנונים מוצלחים.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6 Days War-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2305050" y="1101725"/>
            <a:ext cx="5132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/>
            <a:r>
              <a:rPr lang="he-IL" altLang="he-IL" sz="3200" b="1" i="1">
                <a:solidFill>
                  <a:schemeClr val="bg1"/>
                </a:solidFill>
              </a:rPr>
              <a:t>תודה על ההקשבה.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מפה כללית-03.jpg"/>
          <p:cNvPicPr>
            <a:picLocks noChangeAspect="1"/>
          </p:cNvPicPr>
          <p:nvPr/>
        </p:nvPicPr>
        <p:blipFill>
          <a:blip r:embed="rId2" cstate="print"/>
          <a:srcRect l="5292" r="4320"/>
          <a:stretch>
            <a:fillRect/>
          </a:stretch>
        </p:blipFill>
        <p:spPr bwMode="auto">
          <a:xfrm>
            <a:off x="7938" y="0"/>
            <a:ext cx="609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195" name="Group 19"/>
          <p:cNvGrpSpPr>
            <a:grpSpLocks/>
          </p:cNvGrpSpPr>
          <p:nvPr/>
        </p:nvGrpSpPr>
        <p:grpSpPr bwMode="auto">
          <a:xfrm>
            <a:off x="-19050" y="5026025"/>
            <a:ext cx="2898775" cy="1831975"/>
            <a:chOff x="1281420" y="4655127"/>
            <a:chExt cx="2898694" cy="1831017"/>
          </a:xfrm>
        </p:grpSpPr>
        <p:sp>
          <p:nvSpPr>
            <p:cNvPr id="9" name="Rectangle 8"/>
            <p:cNvSpPr/>
            <p:nvPr/>
          </p:nvSpPr>
          <p:spPr>
            <a:xfrm>
              <a:off x="1341743" y="4655127"/>
              <a:ext cx="2838371" cy="183101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51482" y="6186264"/>
              <a:ext cx="379402" cy="166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8208" name="TextBox 5"/>
            <p:cNvSpPr txBox="1">
              <a:spLocks noChangeArrowheads="1"/>
            </p:cNvSpPr>
            <p:nvPr/>
          </p:nvSpPr>
          <p:spPr bwMode="auto">
            <a:xfrm>
              <a:off x="2482850" y="6092825"/>
              <a:ext cx="990600" cy="306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אזור מפורז</a:t>
              </a:r>
            </a:p>
          </p:txBody>
        </p:sp>
        <p:sp>
          <p:nvSpPr>
            <p:cNvPr id="8209" name="TextBox 6"/>
            <p:cNvSpPr txBox="1">
              <a:spLocks noChangeArrowheads="1"/>
            </p:cNvSpPr>
            <p:nvPr/>
          </p:nvSpPr>
          <p:spPr bwMode="auto">
            <a:xfrm>
              <a:off x="2205038" y="5889625"/>
              <a:ext cx="126841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מוצבים ירדניים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3538782" y="5984756"/>
              <a:ext cx="379402" cy="131694"/>
            </a:xfrm>
            <a:prstGeom prst="ellipse">
              <a:avLst/>
            </a:prstGeom>
            <a:solidFill>
              <a:srgbClr val="996600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527670" y="5795943"/>
              <a:ext cx="438138" cy="158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527670" y="5565875"/>
              <a:ext cx="438138" cy="1587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3681653" y="5294555"/>
              <a:ext cx="106360" cy="95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3681653" y="5061314"/>
              <a:ext cx="119060" cy="119001"/>
            </a:xfrm>
            <a:prstGeom prst="triangle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 eaLnBrk="1" hangingPunct="1">
                <a:defRPr/>
              </a:pPr>
              <a:endParaRPr lang="he-IL"/>
            </a:p>
          </p:txBody>
        </p:sp>
        <p:sp>
          <p:nvSpPr>
            <p:cNvPr id="8215" name="TextBox 6"/>
            <p:cNvSpPr txBox="1">
              <a:spLocks noChangeArrowheads="1"/>
            </p:cNvSpPr>
            <p:nvPr/>
          </p:nvSpPr>
          <p:spPr bwMode="auto">
            <a:xfrm>
              <a:off x="1435334" y="5633593"/>
              <a:ext cx="2038127" cy="307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הקו העירוני – הצד הירדני</a:t>
              </a:r>
            </a:p>
          </p:txBody>
        </p:sp>
        <p:sp>
          <p:nvSpPr>
            <p:cNvPr id="8216" name="TextBox 6"/>
            <p:cNvSpPr txBox="1">
              <a:spLocks noChangeArrowheads="1"/>
            </p:cNvSpPr>
            <p:nvPr/>
          </p:nvSpPr>
          <p:spPr bwMode="auto">
            <a:xfrm>
              <a:off x="1281420" y="5414137"/>
              <a:ext cx="2192046" cy="307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הקו העירוני – הצד הישראלי</a:t>
              </a:r>
            </a:p>
          </p:txBody>
        </p:sp>
        <p:sp>
          <p:nvSpPr>
            <p:cNvPr id="8217" name="TextBox 6"/>
            <p:cNvSpPr txBox="1">
              <a:spLocks noChangeArrowheads="1"/>
            </p:cNvSpPr>
            <p:nvPr/>
          </p:nvSpPr>
          <p:spPr bwMode="auto">
            <a:xfrm>
              <a:off x="2227618" y="5206873"/>
              <a:ext cx="124585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עמדות ירדניות</a:t>
              </a:r>
            </a:p>
          </p:txBody>
        </p:sp>
        <p:sp>
          <p:nvSpPr>
            <p:cNvPr id="8218" name="TextBox 6"/>
            <p:cNvSpPr txBox="1">
              <a:spLocks noChangeArrowheads="1"/>
            </p:cNvSpPr>
            <p:nvPr/>
          </p:nvSpPr>
          <p:spPr bwMode="auto">
            <a:xfrm>
              <a:off x="2073732" y="4987417"/>
              <a:ext cx="139974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/>
                <a:t>עמדות ישראליות</a:t>
              </a:r>
            </a:p>
          </p:txBody>
        </p:sp>
        <p:sp>
          <p:nvSpPr>
            <p:cNvPr id="8219" name="TextBox 6"/>
            <p:cNvSpPr txBox="1">
              <a:spLocks noChangeArrowheads="1"/>
            </p:cNvSpPr>
            <p:nvPr/>
          </p:nvSpPr>
          <p:spPr bwMode="auto">
            <a:xfrm>
              <a:off x="3437717" y="4670425"/>
              <a:ext cx="6575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rtl="1" eaLnBrk="1" hangingPunct="1"/>
              <a:r>
                <a:rPr lang="he-IL" altLang="he-IL" sz="1400" b="1" u="sng"/>
                <a:t>מקרא:</a:t>
              </a:r>
            </a:p>
          </p:txBody>
        </p:sp>
      </p:grpSp>
      <p:sp>
        <p:nvSpPr>
          <p:cNvPr id="8196" name="Rectangle 22"/>
          <p:cNvSpPr>
            <a:spLocks noChangeArrowheads="1"/>
          </p:cNvSpPr>
          <p:nvPr/>
        </p:nvSpPr>
        <p:spPr bwMode="auto">
          <a:xfrm>
            <a:off x="6396038" y="274638"/>
            <a:ext cx="2555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/>
            <a:r>
              <a:rPr lang="he-IL" altLang="he-IL" b="1"/>
              <a:t>תכנונים:</a:t>
            </a:r>
          </a:p>
        </p:txBody>
      </p:sp>
      <p:sp>
        <p:nvSpPr>
          <p:cNvPr id="24" name="Arc 23"/>
          <p:cNvSpPr/>
          <p:nvPr/>
        </p:nvSpPr>
        <p:spPr>
          <a:xfrm>
            <a:off x="-357188" y="285750"/>
            <a:ext cx="5711826" cy="3668713"/>
          </a:xfrm>
          <a:prstGeom prst="arc">
            <a:avLst>
              <a:gd name="adj1" fmla="val 11942391"/>
              <a:gd name="adj2" fmla="val 778644"/>
            </a:avLst>
          </a:prstGeom>
          <a:ln w="57150">
            <a:solidFill>
              <a:srgbClr val="0000C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191000" y="2909888"/>
            <a:ext cx="1365250" cy="593725"/>
          </a:xfrm>
          <a:prstGeom prst="straightConnector1">
            <a:avLst/>
          </a:prstGeom>
          <a:ln w="57150">
            <a:solidFill>
              <a:srgbClr val="0000CC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879725" y="3336925"/>
            <a:ext cx="1393825" cy="3317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he-IL" b="1" dirty="0" err="1">
                <a:solidFill>
                  <a:srgbClr val="0000CC"/>
                </a:solidFill>
              </a:rPr>
              <a:t>דפ"א</a:t>
            </a:r>
            <a:r>
              <a:rPr lang="he-IL" b="1" dirty="0">
                <a:solidFill>
                  <a:srgbClr val="0000CC"/>
                </a:solidFill>
              </a:rPr>
              <a:t> ישירה</a:t>
            </a:r>
            <a:endParaRPr lang="he-IL" dirty="0">
              <a:solidFill>
                <a:srgbClr val="0000CC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70088" y="190500"/>
            <a:ext cx="1508125" cy="3317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he-IL" b="1" dirty="0" err="1">
                <a:solidFill>
                  <a:srgbClr val="0000CC"/>
                </a:solidFill>
              </a:rPr>
              <a:t>דפ"א</a:t>
            </a:r>
            <a:r>
              <a:rPr lang="he-IL" b="1" dirty="0">
                <a:solidFill>
                  <a:srgbClr val="0000CC"/>
                </a:solidFill>
              </a:rPr>
              <a:t> עקיפה</a:t>
            </a:r>
            <a:endParaRPr lang="he-IL" dirty="0">
              <a:solidFill>
                <a:srgbClr val="0000CC"/>
              </a:solidFill>
            </a:endParaRPr>
          </a:p>
        </p:txBody>
      </p:sp>
      <p:sp>
        <p:nvSpPr>
          <p:cNvPr id="30" name="Isosceles Triangle 29"/>
          <p:cNvSpPr/>
          <p:nvPr/>
        </p:nvSpPr>
        <p:spPr>
          <a:xfrm rot="5400000">
            <a:off x="1638300" y="249238"/>
            <a:ext cx="212725" cy="225425"/>
          </a:xfrm>
          <a:prstGeom prst="triangle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27" name="Oval 26"/>
          <p:cNvSpPr/>
          <p:nvPr/>
        </p:nvSpPr>
        <p:spPr>
          <a:xfrm>
            <a:off x="4297363" y="3051175"/>
            <a:ext cx="890587" cy="320675"/>
          </a:xfrm>
          <a:prstGeom prst="ellipse">
            <a:avLst/>
          </a:prstGeom>
          <a:solidFill>
            <a:srgbClr val="4F81BD">
              <a:alpha val="4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he-IL" sz="1000" b="1" dirty="0"/>
              <a:t>1000 מ'</a:t>
            </a:r>
          </a:p>
        </p:txBody>
      </p:sp>
      <p:sp>
        <p:nvSpPr>
          <p:cNvPr id="8205" name="Rectangle 22"/>
          <p:cNvSpPr>
            <a:spLocks noChangeArrowheads="1"/>
          </p:cNvSpPr>
          <p:nvPr/>
        </p:nvSpPr>
        <p:spPr bwMode="auto">
          <a:xfrm>
            <a:off x="5911850" y="1057275"/>
            <a:ext cx="2971800" cy="4524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he-IL" sz="1600" b="1" u="sng" dirty="0">
                <a:latin typeface="Arial" panose="020B0604020202020204" pitchFamily="34" charset="0"/>
              </a:rPr>
              <a:t>מבצע "פרגול" ("גרניט")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he-IL" sz="1600" dirty="0">
                <a:latin typeface="Arial" panose="020B0604020202020204" pitchFamily="34" charset="0"/>
              </a:rPr>
              <a:t>המטרה: כיבוש צפון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he-IL" sz="1600" dirty="0">
                <a:latin typeface="Arial" panose="020B0604020202020204" pitchFamily="34" charset="0"/>
              </a:rPr>
              <a:t>ירושלים ומזרחה – 12 ש'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he-IL" sz="1600" dirty="0">
                <a:latin typeface="Arial" panose="020B0604020202020204" pitchFamily="34" charset="0"/>
              </a:rPr>
              <a:t>ושטחי הגדה – 72 ש'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he-IL" altLang="he-IL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he-IL" sz="1600" b="1" u="sng" dirty="0">
                <a:latin typeface="Arial" panose="020B0604020202020204" pitchFamily="34" charset="0"/>
              </a:rPr>
              <a:t>היוזמה שלנו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he-IL" sz="1600" dirty="0">
                <a:latin typeface="Arial" panose="020B0604020202020204" pitchFamily="34" charset="0"/>
              </a:rPr>
              <a:t>השיטה: 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he-IL" altLang="he-IL" sz="1600" b="1" dirty="0" err="1">
                <a:latin typeface="Arial" panose="020B0604020202020204" pitchFamily="34" charset="0"/>
              </a:rPr>
              <a:t>דפ"א</a:t>
            </a:r>
            <a:r>
              <a:rPr lang="he-IL" altLang="he-IL" sz="1600" b="1" dirty="0">
                <a:latin typeface="Arial" panose="020B0604020202020204" pitchFamily="34" charset="0"/>
              </a:rPr>
              <a:t> עקיפה</a:t>
            </a:r>
            <a:endParaRPr lang="he-IL" altLang="he-IL" sz="1600" dirty="0">
              <a:latin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he-IL" altLang="he-IL" sz="1600" b="1" dirty="0" err="1">
                <a:latin typeface="Arial" panose="020B0604020202020204" pitchFamily="34" charset="0"/>
              </a:rPr>
              <a:t>דפ"א</a:t>
            </a:r>
            <a:r>
              <a:rPr lang="he-IL" altLang="he-IL" sz="1600" b="1" dirty="0">
                <a:latin typeface="Arial" panose="020B0604020202020204" pitchFamily="34" charset="0"/>
              </a:rPr>
              <a:t> ישירה: הבקעת המערך המבוצר בסיוע ח"א</a:t>
            </a:r>
            <a:r>
              <a:rPr lang="he-IL" altLang="he-IL" sz="1600" dirty="0">
                <a:latin typeface="Arial" panose="020B0604020202020204" pitchFamily="34" charset="0"/>
              </a:rPr>
              <a:t> 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he-IL" altLang="he-IL" sz="1600" b="1" dirty="0" err="1">
                <a:latin typeface="Arial" panose="020B0604020202020204" pitchFamily="34" charset="0"/>
              </a:rPr>
              <a:t>דפ"א</a:t>
            </a:r>
            <a:r>
              <a:rPr lang="he-IL" altLang="he-IL" sz="1600" b="1" dirty="0">
                <a:latin typeface="Arial" panose="020B0604020202020204" pitchFamily="34" charset="0"/>
              </a:rPr>
              <a:t> חסימה והטעייה בדרום העיר 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endParaRPr lang="he-IL" altLang="he-IL" sz="1600" b="1" dirty="0">
              <a:latin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he-IL" altLang="he-IL" sz="1600" dirty="0">
                <a:latin typeface="Arial" panose="020B0604020202020204" pitchFamily="34" charset="0"/>
              </a:rPr>
              <a:t>סד"כ: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he-IL" altLang="he-IL" sz="1600" dirty="0">
                <a:latin typeface="Arial" panose="020B0604020202020204" pitchFamily="34" charset="0"/>
              </a:rPr>
              <a:t>2 חט' חי"ר סדירות (1+35)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he-IL" altLang="he-IL" sz="1600" dirty="0">
                <a:latin typeface="Arial" panose="020B0604020202020204" pitchFamily="34" charset="0"/>
              </a:rPr>
              <a:t>1 חט' שריון סדירה (7)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he-IL" altLang="he-IL" sz="1600" dirty="0">
                <a:latin typeface="Arial" panose="020B0604020202020204" pitchFamily="34" charset="0"/>
              </a:rPr>
              <a:t>1 חט' ירושלים (מילואים) (16)</a:t>
            </a:r>
          </a:p>
          <a:p>
            <a:pPr marL="285750" indent="-285750" eaLnBrk="1" hangingPunct="1">
              <a:spcBef>
                <a:spcPct val="0"/>
              </a:spcBef>
              <a:defRPr/>
            </a:pPr>
            <a:r>
              <a:rPr lang="he-IL" altLang="he-IL" sz="1600" dirty="0">
                <a:latin typeface="Arial" panose="020B0604020202020204" pitchFamily="34" charset="0"/>
              </a:rPr>
              <a:t>חיל אוויר</a:t>
            </a:r>
          </a:p>
        </p:txBody>
      </p:sp>
      <p:sp>
        <p:nvSpPr>
          <p:cNvPr id="31" name="Rectangle 27"/>
          <p:cNvSpPr/>
          <p:nvPr/>
        </p:nvSpPr>
        <p:spPr>
          <a:xfrm>
            <a:off x="3040063" y="4954588"/>
            <a:ext cx="1531937" cy="4778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he-IL" sz="1600" b="1" dirty="0" err="1">
                <a:solidFill>
                  <a:srgbClr val="0000CC"/>
                </a:solidFill>
              </a:rPr>
              <a:t>דפ"א</a:t>
            </a:r>
            <a:endParaRPr lang="he-IL" sz="1600" b="1" dirty="0">
              <a:solidFill>
                <a:srgbClr val="0000CC"/>
              </a:solidFill>
            </a:endParaRPr>
          </a:p>
          <a:p>
            <a:pPr algn="ctr" rtl="1" eaLnBrk="1" hangingPunct="1">
              <a:defRPr/>
            </a:pPr>
            <a:r>
              <a:rPr lang="he-IL" sz="1600" b="1" dirty="0">
                <a:solidFill>
                  <a:srgbClr val="0000CC"/>
                </a:solidFill>
              </a:rPr>
              <a:t> חסימה/ </a:t>
            </a:r>
            <a:r>
              <a:rPr lang="he-IL" sz="1600" b="1" dirty="0" err="1">
                <a:solidFill>
                  <a:srgbClr val="0000CC"/>
                </a:solidFill>
              </a:rPr>
              <a:t>הטעייה</a:t>
            </a:r>
            <a:endParaRPr lang="he-IL" sz="1600" dirty="0">
              <a:solidFill>
                <a:srgbClr val="0000CC"/>
              </a:solidFill>
            </a:endParaRPr>
          </a:p>
        </p:txBody>
      </p:sp>
      <p:cxnSp>
        <p:nvCxnSpPr>
          <p:cNvPr id="32" name="Straight Arrow Connector 25"/>
          <p:cNvCxnSpPr>
            <a:cxnSpLocks/>
          </p:cNvCxnSpPr>
          <p:nvPr/>
        </p:nvCxnSpPr>
        <p:spPr>
          <a:xfrm>
            <a:off x="3925888" y="5491163"/>
            <a:ext cx="677862" cy="1149350"/>
          </a:xfrm>
          <a:prstGeom prst="straightConnector1">
            <a:avLst/>
          </a:prstGeom>
          <a:ln w="57150">
            <a:solidFill>
              <a:srgbClr val="0000CC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081088" y="249238"/>
            <a:ext cx="7824787" cy="676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4189413" y="403225"/>
            <a:ext cx="44275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2800" b="1" i="1"/>
              <a:t>עיקרי פ.מ "פרגול" ("גרניט" )</a:t>
            </a:r>
          </a:p>
        </p:txBody>
      </p:sp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1330325" y="1176338"/>
            <a:ext cx="72866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 eaLnBrk="1" hangingPunct="1">
              <a:lnSpc>
                <a:spcPts val="2400"/>
              </a:lnSpc>
              <a:buSzPct val="65000"/>
            </a:pPr>
            <a:r>
              <a:rPr lang="he-IL" altLang="he-IL" b="1" i="1">
                <a:solidFill>
                  <a:srgbClr val="0000CC"/>
                </a:solidFill>
                <a:latin typeface="David" pitchFamily="34" charset="-79"/>
                <a:cs typeface="David" pitchFamily="34" charset="-79"/>
              </a:rPr>
              <a:t>השיטה: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</a:pPr>
            <a:r>
              <a:rPr lang="he-IL" altLang="he-IL" b="1" i="1">
                <a:solidFill>
                  <a:srgbClr val="0000CC"/>
                </a:solidFill>
                <a:latin typeface="David" pitchFamily="34" charset="-79"/>
                <a:cs typeface="David" pitchFamily="34" charset="-79"/>
              </a:rPr>
              <a:t>"...סיוע התקפי מרבי לכוחות היבשה בהבקעת המערך המבוצר בירושלים..." 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</a:pPr>
            <a:r>
              <a:rPr lang="he-IL" altLang="he-IL" b="1" i="1">
                <a:solidFill>
                  <a:srgbClr val="0000CC"/>
                </a:solidFill>
                <a:latin typeface="David" pitchFamily="34" charset="-79"/>
                <a:cs typeface="David" pitchFamily="34" charset="-79"/>
              </a:rPr>
              <a:t>"... בשלב א' – מטס התקפי מלא לסיוע להבקעת המערך המבוצר בירושלים..."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</a:pPr>
            <a:endParaRPr lang="he-IL" altLang="he-IL" b="1">
              <a:latin typeface="David" pitchFamily="34" charset="-79"/>
              <a:cs typeface="David" pitchFamily="34" charset="-79"/>
            </a:endParaRPr>
          </a:p>
          <a:p>
            <a:pPr marL="342900" indent="-342900" algn="r" rtl="1" eaLnBrk="1" hangingPunct="1">
              <a:lnSpc>
                <a:spcPts val="2400"/>
              </a:lnSpc>
              <a:buSzPct val="65000"/>
            </a:pPr>
            <a:r>
              <a:rPr lang="he-IL" altLang="he-IL" b="1" u="sng"/>
              <a:t>שעת ה"ש"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b="1" u="sng"/>
              <a:t>אפשרות א': </a:t>
            </a:r>
          </a:p>
          <a:p>
            <a:pPr marL="800100" lvl="1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b="1"/>
              <a:t>"ש" אווירי שעתיים לפני אור אחרון</a:t>
            </a:r>
          </a:p>
          <a:p>
            <a:pPr marL="800100" lvl="1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b="1"/>
              <a:t>"ש" לכוחות היבשה באור אחרון</a:t>
            </a:r>
          </a:p>
          <a:p>
            <a:pPr marL="800100" lvl="1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endParaRPr lang="he-IL" altLang="he-IL" b="1"/>
          </a:p>
          <a:p>
            <a:pPr marL="342900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b="1" u="sng"/>
              <a:t>אפשרות ב': </a:t>
            </a:r>
          </a:p>
          <a:p>
            <a:pPr marL="800100" lvl="1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b="1"/>
              <a:t>"ש" אווירי באור ראשון</a:t>
            </a:r>
          </a:p>
          <a:p>
            <a:pPr marL="800100" lvl="1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b="1"/>
              <a:t>"ש" לכוחות היבשה שעתיים לאחר אור ראשון</a:t>
            </a:r>
          </a:p>
          <a:p>
            <a:pPr marL="800100" lvl="1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endParaRPr lang="he-IL" altLang="he-IL" b="1"/>
          </a:p>
          <a:p>
            <a:pPr marL="342900" indent="-342900" algn="r" rtl="1" eaLnBrk="1" hangingPunct="1">
              <a:lnSpc>
                <a:spcPts val="2400"/>
              </a:lnSpc>
              <a:buSzPct val="65000"/>
              <a:buFont typeface="Wingdings" pitchFamily="2" charset="2"/>
              <a:buChar char="v"/>
            </a:pPr>
            <a:r>
              <a:rPr lang="he-IL" altLang="he-IL" b="1">
                <a:solidFill>
                  <a:srgbClr val="C00000"/>
                </a:solidFill>
              </a:rPr>
              <a:t>אין כוונה להיכנס אל תחום העיר העתיקה, אלא להקיפה.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0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2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02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2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02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024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081088" y="249238"/>
            <a:ext cx="7824787" cy="676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4940300" y="403225"/>
            <a:ext cx="3676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2800" b="1" i="1"/>
              <a:t>אבני דרך: מאי-יוני 1967</a:t>
            </a:r>
          </a:p>
        </p:txBody>
      </p:sp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7754938" y="1057275"/>
            <a:ext cx="93345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 eaLnBrk="1" hangingPunct="1">
              <a:lnSpc>
                <a:spcPts val="2400"/>
              </a:lnSpc>
              <a:buSzPct val="65000"/>
            </a:pPr>
            <a:r>
              <a:rPr lang="he-IL" altLang="he-IL" sz="1700" b="1"/>
              <a:t>15 מאי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</a:pPr>
            <a:r>
              <a:rPr lang="he-IL" altLang="he-IL" sz="1700" b="1"/>
              <a:t>22 מאי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</a:pPr>
            <a:r>
              <a:rPr lang="he-IL" altLang="he-IL" sz="1700" b="1"/>
              <a:t>30 מאי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</a:pPr>
            <a:endParaRPr lang="he-IL" altLang="he-IL" sz="1700" b="1"/>
          </a:p>
          <a:p>
            <a:pPr marL="342900" indent="-342900" algn="r" rtl="1" eaLnBrk="1" hangingPunct="1">
              <a:lnSpc>
                <a:spcPts val="2400"/>
              </a:lnSpc>
              <a:buSzPct val="65000"/>
            </a:pPr>
            <a:endParaRPr lang="he-IL" altLang="he-IL" sz="1700" b="1"/>
          </a:p>
          <a:p>
            <a:pPr marL="342900" indent="-342900" algn="r" rtl="1" eaLnBrk="1" hangingPunct="1">
              <a:lnSpc>
                <a:spcPts val="2400"/>
              </a:lnSpc>
              <a:buSzPct val="65000"/>
            </a:pPr>
            <a:endParaRPr lang="he-IL" altLang="he-IL" sz="1700" b="1"/>
          </a:p>
          <a:p>
            <a:pPr marL="342900" indent="-342900" algn="r" rtl="1" eaLnBrk="1" hangingPunct="1">
              <a:lnSpc>
                <a:spcPts val="2400"/>
              </a:lnSpc>
              <a:buSzPct val="65000"/>
            </a:pPr>
            <a:r>
              <a:rPr lang="he-IL" altLang="he-IL" sz="1700" b="1"/>
              <a:t>1 יוני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</a:pPr>
            <a:endParaRPr lang="he-IL" altLang="he-IL" sz="1700" b="1"/>
          </a:p>
          <a:p>
            <a:pPr marL="342900" indent="-342900" algn="r" rtl="1" eaLnBrk="1" hangingPunct="1">
              <a:lnSpc>
                <a:spcPts val="2400"/>
              </a:lnSpc>
              <a:buSzPct val="65000"/>
            </a:pPr>
            <a:r>
              <a:rPr lang="he-IL" altLang="he-IL" sz="1700" b="1"/>
              <a:t>3 יוני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</a:pPr>
            <a:r>
              <a:rPr lang="he-IL" altLang="he-IL" sz="1700" b="1"/>
              <a:t>4 יוני</a:t>
            </a:r>
          </a:p>
        </p:txBody>
      </p:sp>
      <p:sp>
        <p:nvSpPr>
          <p:cNvPr id="10245" name="TextBox 6"/>
          <p:cNvSpPr txBox="1">
            <a:spLocks noChangeArrowheads="1"/>
          </p:cNvSpPr>
          <p:nvPr/>
        </p:nvSpPr>
        <p:spPr bwMode="auto">
          <a:xfrm>
            <a:off x="546100" y="1057275"/>
            <a:ext cx="7286625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 eaLnBrk="1" hangingPunct="1">
              <a:lnSpc>
                <a:spcPts val="2400"/>
              </a:lnSpc>
              <a:buSzPct val="65000"/>
            </a:pPr>
            <a:r>
              <a:rPr lang="he-IL" altLang="he-IL" sz="1700" b="1"/>
              <a:t>כוחות מצריים נכנסים לסיני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</a:pPr>
            <a:r>
              <a:rPr lang="he-IL" altLang="he-IL" sz="1700" b="1"/>
              <a:t>צה"ל החל לגייס מילואים! ראשית תקופת ההמתנה!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</a:pPr>
            <a:r>
              <a:rPr lang="he-IL" altLang="he-IL" sz="1700" b="1"/>
              <a:t>ירדן מצטרפת לברית ההגנה המצרית סורית ("הסכם נאצר-חוסיין")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  <a:buFont typeface="Arial" pitchFamily="34" charset="0"/>
              <a:buChar char="•"/>
            </a:pPr>
            <a:r>
              <a:rPr lang="he-IL" altLang="he-IL" sz="1700" b="1"/>
              <a:t>צבא ירדן תחת פיקוד ערבי מאוחד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  <a:buFont typeface="Arial" pitchFamily="34" charset="0"/>
              <a:buChar char="•"/>
            </a:pPr>
            <a:r>
              <a:rPr lang="he-IL" altLang="he-IL" sz="1700" b="1"/>
              <a:t>ניתן אישור לכניסת דיביזיה עירקית לירדן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  <a:buFont typeface="Arial" pitchFamily="34" charset="0"/>
              <a:buChar char="•"/>
            </a:pPr>
            <a:r>
              <a:rPr lang="he-IL" altLang="he-IL" sz="1700" b="1"/>
              <a:t>התחייבות לתקיפות בישראל (כולל חיל-אוויר) וקומנדו מצרי.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</a:pPr>
            <a:r>
              <a:rPr lang="he-IL" altLang="he-IL" sz="1700" b="1"/>
              <a:t>הוקמה ממשלת אחדות לאומית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</a:pPr>
            <a:r>
              <a:rPr lang="he-IL" altLang="he-IL" sz="1700" b="1"/>
              <a:t>משה דיין התמנה לשר הבטחון.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</a:pPr>
            <a:r>
              <a:rPr lang="he-IL" altLang="he-IL" sz="1700" b="1"/>
              <a:t>2 גדודי קומנדו מצרי מגיעים לירדן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</a:pPr>
            <a:r>
              <a:rPr lang="he-IL" altLang="he-IL" sz="1700" b="1"/>
              <a:t>חיל החלוץ העירקי נכנס לירדן.</a:t>
            </a:r>
          </a:p>
          <a:p>
            <a:pPr marL="342900" indent="-342900" algn="r" rtl="1" eaLnBrk="1" hangingPunct="1">
              <a:lnSpc>
                <a:spcPts val="2400"/>
              </a:lnSpc>
              <a:buSzPct val="65000"/>
            </a:pPr>
            <a:r>
              <a:rPr lang="he-IL" altLang="he-IL" sz="1700" b="1"/>
              <a:t>הממשלה מחליטה על מכת מנע מקדימה.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603375" y="1104900"/>
            <a:ext cx="7326313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03375" y="1401763"/>
            <a:ext cx="7326313" cy="15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03375" y="1709738"/>
            <a:ext cx="7326313" cy="15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03375" y="2941638"/>
            <a:ext cx="7326313" cy="15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03375" y="3254375"/>
            <a:ext cx="7326313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03375" y="3859213"/>
            <a:ext cx="7326313" cy="15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03375" y="4176713"/>
            <a:ext cx="7326313" cy="15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03375" y="4813300"/>
            <a:ext cx="7326313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850188" y="1104900"/>
            <a:ext cx="57150" cy="3738563"/>
          </a:xfrm>
          <a:prstGeom prst="rect">
            <a:avLst/>
          </a:prstGeom>
          <a:solidFill>
            <a:srgbClr val="AC3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9" descr="6 Days War-04B.jpg"/>
          <p:cNvPicPr>
            <a:picLocks noChangeAspect="1"/>
          </p:cNvPicPr>
          <p:nvPr/>
        </p:nvPicPr>
        <p:blipFill>
          <a:blip r:embed="rId2" cstate="print"/>
          <a:srcRect l="19611" r="34935"/>
          <a:stretch>
            <a:fillRect/>
          </a:stretch>
        </p:blipFill>
        <p:spPr bwMode="auto">
          <a:xfrm>
            <a:off x="1793875" y="0"/>
            <a:ext cx="4156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16"/>
          <p:cNvSpPr/>
          <p:nvPr/>
        </p:nvSpPr>
        <p:spPr>
          <a:xfrm>
            <a:off x="2043113" y="5557838"/>
            <a:ext cx="498475" cy="700087"/>
          </a:xfrm>
          <a:prstGeom prst="ellipse">
            <a:avLst/>
          </a:prstGeom>
          <a:solidFill>
            <a:srgbClr val="2AB6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3" name="Rectangle 2"/>
          <p:cNvSpPr/>
          <p:nvPr/>
        </p:nvSpPr>
        <p:spPr>
          <a:xfrm>
            <a:off x="4227513" y="4264025"/>
            <a:ext cx="760412" cy="2730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he-IL" sz="1400" b="1" dirty="0">
                <a:solidFill>
                  <a:schemeClr val="tx1"/>
                </a:solidFill>
              </a:rPr>
              <a:t>ירושלים</a:t>
            </a:r>
          </a:p>
        </p:txBody>
      </p:sp>
      <p:sp>
        <p:nvSpPr>
          <p:cNvPr id="4" name="Rectangle 3"/>
          <p:cNvSpPr/>
          <p:nvPr/>
        </p:nvSpPr>
        <p:spPr>
          <a:xfrm>
            <a:off x="1116013" y="2481263"/>
            <a:ext cx="962025" cy="30956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he-IL" sz="1400" b="1" dirty="0">
                <a:solidFill>
                  <a:schemeClr val="tx1"/>
                </a:solidFill>
              </a:rPr>
              <a:t>תל אביב</a:t>
            </a:r>
          </a:p>
        </p:txBody>
      </p:sp>
      <p:sp>
        <p:nvSpPr>
          <p:cNvPr id="5" name="Rectangle 4"/>
          <p:cNvSpPr/>
          <p:nvPr/>
        </p:nvSpPr>
        <p:spPr>
          <a:xfrm>
            <a:off x="2066925" y="6376988"/>
            <a:ext cx="962025" cy="30956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he-IL" sz="1400" b="1" dirty="0">
                <a:solidFill>
                  <a:schemeClr val="tx1"/>
                </a:solidFill>
              </a:rPr>
              <a:t>באר שבע</a:t>
            </a:r>
          </a:p>
        </p:txBody>
      </p:sp>
      <p:sp>
        <p:nvSpPr>
          <p:cNvPr id="8" name="Rectangle 7"/>
          <p:cNvSpPr/>
          <p:nvPr/>
        </p:nvSpPr>
        <p:spPr>
          <a:xfrm>
            <a:off x="3479800" y="5154613"/>
            <a:ext cx="604838" cy="2730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he-IL" sz="1400" b="1" dirty="0">
                <a:solidFill>
                  <a:schemeClr val="tx1"/>
                </a:solidFill>
              </a:rPr>
              <a:t>חברון</a:t>
            </a:r>
          </a:p>
        </p:txBody>
      </p:sp>
      <p:sp>
        <p:nvSpPr>
          <p:cNvPr id="11272" name="Rectangle 9"/>
          <p:cNvSpPr>
            <a:spLocks noChangeArrowheads="1"/>
          </p:cNvSpPr>
          <p:nvPr/>
        </p:nvSpPr>
        <p:spPr bwMode="auto">
          <a:xfrm>
            <a:off x="2460625" y="2935288"/>
            <a:ext cx="6588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600" b="1">
                <a:solidFill>
                  <a:srgbClr val="0000CC"/>
                </a:solidFill>
              </a:rPr>
              <a:t>חט' 4</a:t>
            </a:r>
            <a:endParaRPr lang="he-IL" altLang="he-IL" sz="1600">
              <a:solidFill>
                <a:srgbClr val="0000CC"/>
              </a:solidFill>
            </a:endParaRPr>
          </a:p>
        </p:txBody>
      </p:sp>
      <p:sp>
        <p:nvSpPr>
          <p:cNvPr id="11273" name="Rectangle 10"/>
          <p:cNvSpPr>
            <a:spLocks noChangeArrowheads="1"/>
          </p:cNvSpPr>
          <p:nvPr/>
        </p:nvSpPr>
        <p:spPr bwMode="auto">
          <a:xfrm>
            <a:off x="1800225" y="3683000"/>
            <a:ext cx="773113" cy="339725"/>
          </a:xfrm>
          <a:prstGeom prst="rect">
            <a:avLst/>
          </a:prstGeom>
          <a:solidFill>
            <a:srgbClr val="FFFF00">
              <a:alpha val="43921"/>
            </a:srgb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600" b="1">
                <a:solidFill>
                  <a:srgbClr val="0000CC"/>
                </a:solidFill>
              </a:rPr>
              <a:t>חט' 55</a:t>
            </a:r>
          </a:p>
        </p:txBody>
      </p:sp>
      <p:sp>
        <p:nvSpPr>
          <p:cNvPr id="11274" name="Rectangle 11"/>
          <p:cNvSpPr>
            <a:spLocks noChangeArrowheads="1"/>
          </p:cNvSpPr>
          <p:nvPr/>
        </p:nvSpPr>
        <p:spPr bwMode="auto">
          <a:xfrm>
            <a:off x="2335213" y="3327400"/>
            <a:ext cx="773112" cy="338138"/>
          </a:xfrm>
          <a:prstGeom prst="rect">
            <a:avLst/>
          </a:prstGeom>
          <a:solidFill>
            <a:srgbClr val="FFFF00">
              <a:alpha val="43921"/>
            </a:srgb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600" b="1">
                <a:solidFill>
                  <a:srgbClr val="0000CC"/>
                </a:solidFill>
              </a:rPr>
              <a:t>חט' 10</a:t>
            </a:r>
            <a:endParaRPr lang="he-IL" altLang="he-IL" sz="1600">
              <a:solidFill>
                <a:srgbClr val="0000CC"/>
              </a:solidFill>
            </a:endParaRPr>
          </a:p>
        </p:txBody>
      </p:sp>
      <p:sp>
        <p:nvSpPr>
          <p:cNvPr id="11275" name="Rectangle 12"/>
          <p:cNvSpPr>
            <a:spLocks noChangeArrowheads="1"/>
          </p:cNvSpPr>
          <p:nvPr/>
        </p:nvSpPr>
        <p:spPr bwMode="auto">
          <a:xfrm>
            <a:off x="2698750" y="1344613"/>
            <a:ext cx="6588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600" b="1">
                <a:solidFill>
                  <a:srgbClr val="0000CC"/>
                </a:solidFill>
              </a:rPr>
              <a:t>חט' 5</a:t>
            </a:r>
            <a:endParaRPr lang="he-IL" altLang="he-IL" sz="1600">
              <a:solidFill>
                <a:srgbClr val="0000CC"/>
              </a:solidFill>
            </a:endParaRPr>
          </a:p>
        </p:txBody>
      </p:sp>
      <p:sp>
        <p:nvSpPr>
          <p:cNvPr id="11276" name="Rectangle 13"/>
          <p:cNvSpPr>
            <a:spLocks noChangeArrowheads="1"/>
          </p:cNvSpPr>
          <p:nvPr/>
        </p:nvSpPr>
        <p:spPr bwMode="auto">
          <a:xfrm>
            <a:off x="3124200" y="382588"/>
            <a:ext cx="6254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>
              <a:lnSpc>
                <a:spcPts val="1500"/>
              </a:lnSpc>
            </a:pPr>
            <a:r>
              <a:rPr lang="he-IL" altLang="he-IL" sz="1600" b="1">
                <a:solidFill>
                  <a:srgbClr val="0000CC"/>
                </a:solidFill>
              </a:rPr>
              <a:t>גוש</a:t>
            </a:r>
          </a:p>
          <a:p>
            <a:pPr algn="r" rtl="1" eaLnBrk="1" hangingPunct="1">
              <a:lnSpc>
                <a:spcPts val="1500"/>
              </a:lnSpc>
            </a:pPr>
            <a:r>
              <a:rPr lang="he-IL" altLang="he-IL" sz="1600" b="1">
                <a:solidFill>
                  <a:srgbClr val="0000CC"/>
                </a:solidFill>
              </a:rPr>
              <a:t>כרמל</a:t>
            </a:r>
            <a:endParaRPr lang="he-IL" altLang="he-IL" sz="1600">
              <a:solidFill>
                <a:srgbClr val="0000CC"/>
              </a:solidFill>
            </a:endParaRPr>
          </a:p>
        </p:txBody>
      </p:sp>
      <p:sp>
        <p:nvSpPr>
          <p:cNvPr id="11277" name="Rectangle 14"/>
          <p:cNvSpPr>
            <a:spLocks noChangeArrowheads="1"/>
          </p:cNvSpPr>
          <p:nvPr/>
        </p:nvSpPr>
        <p:spPr bwMode="auto">
          <a:xfrm>
            <a:off x="4230688" y="287338"/>
            <a:ext cx="658812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>
              <a:lnSpc>
                <a:spcPts val="1500"/>
              </a:lnSpc>
            </a:pPr>
            <a:r>
              <a:rPr lang="he-IL" altLang="he-IL" sz="1600" b="1">
                <a:solidFill>
                  <a:srgbClr val="0000CC"/>
                </a:solidFill>
              </a:rPr>
              <a:t>חט' 9</a:t>
            </a:r>
            <a:endParaRPr lang="he-IL" altLang="he-IL" sz="1600">
              <a:solidFill>
                <a:srgbClr val="0000CC"/>
              </a:solidFill>
            </a:endParaRPr>
          </a:p>
        </p:txBody>
      </p:sp>
      <p:sp>
        <p:nvSpPr>
          <p:cNvPr id="11278" name="Rectangle 15"/>
          <p:cNvSpPr>
            <a:spLocks noChangeArrowheads="1"/>
          </p:cNvSpPr>
          <p:nvPr/>
        </p:nvSpPr>
        <p:spPr bwMode="auto">
          <a:xfrm>
            <a:off x="1993900" y="5678488"/>
            <a:ext cx="592138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>
              <a:lnSpc>
                <a:spcPts val="1500"/>
              </a:lnSpc>
            </a:pPr>
            <a:r>
              <a:rPr lang="he-IL" altLang="he-IL" sz="1600" b="1">
                <a:solidFill>
                  <a:srgbClr val="0000CC"/>
                </a:solidFill>
              </a:rPr>
              <a:t>גוש</a:t>
            </a:r>
          </a:p>
          <a:p>
            <a:pPr algn="r" rtl="1" eaLnBrk="1" hangingPunct="1">
              <a:lnSpc>
                <a:spcPts val="1500"/>
              </a:lnSpc>
            </a:pPr>
            <a:r>
              <a:rPr lang="he-IL" altLang="he-IL" sz="1600" b="1">
                <a:solidFill>
                  <a:srgbClr val="0000CC"/>
                </a:solidFill>
              </a:rPr>
              <a:t>לכיש</a:t>
            </a:r>
            <a:endParaRPr lang="he-IL" altLang="he-IL" sz="1600">
              <a:solidFill>
                <a:srgbClr val="0000CC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84638" y="2006600"/>
            <a:ext cx="630237" cy="24923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he-IL" sz="1400" b="1" dirty="0">
                <a:solidFill>
                  <a:schemeClr val="tx1"/>
                </a:solidFill>
              </a:rPr>
              <a:t>שכם</a:t>
            </a:r>
          </a:p>
        </p:txBody>
      </p:sp>
      <p:sp>
        <p:nvSpPr>
          <p:cNvPr id="11280" name="TextBox 4"/>
          <p:cNvSpPr txBox="1">
            <a:spLocks noChangeArrowheads="1"/>
          </p:cNvSpPr>
          <p:nvPr/>
        </p:nvSpPr>
        <p:spPr bwMode="auto">
          <a:xfrm>
            <a:off x="5478463" y="403225"/>
            <a:ext cx="3875087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1" hangingPunct="1"/>
            <a:r>
              <a:rPr lang="he-IL" altLang="he-IL" sz="2800" b="1" i="1"/>
              <a:t>סד"כ צה"ל</a:t>
            </a:r>
          </a:p>
          <a:p>
            <a:pPr algn="ctr" rtl="1" eaLnBrk="1" hangingPunct="1"/>
            <a:r>
              <a:rPr lang="he-IL" altLang="he-IL" sz="2800" b="1" i="1"/>
              <a:t>("סדן") </a:t>
            </a:r>
          </a:p>
          <a:p>
            <a:pPr algn="ctr" rtl="1" eaLnBrk="1" hangingPunct="1"/>
            <a:r>
              <a:rPr lang="he-IL" altLang="he-IL" sz="2800" b="1" i="1"/>
              <a:t>וצבא ירדן</a:t>
            </a:r>
          </a:p>
          <a:p>
            <a:pPr algn="ctr" rtl="1" eaLnBrk="1" hangingPunct="1"/>
            <a:r>
              <a:rPr lang="he-IL" altLang="he-IL" sz="2800" b="1" i="1"/>
              <a:t>ערב מלחמת </a:t>
            </a:r>
          </a:p>
          <a:p>
            <a:pPr algn="ctr" rtl="1" eaLnBrk="1" hangingPunct="1"/>
            <a:r>
              <a:rPr lang="he-IL" altLang="he-IL" sz="2800" b="1" i="1"/>
              <a:t>ששת הימים</a:t>
            </a:r>
          </a:p>
        </p:txBody>
      </p:sp>
      <p:sp>
        <p:nvSpPr>
          <p:cNvPr id="11281" name="TextBox 6"/>
          <p:cNvSpPr txBox="1">
            <a:spLocks noChangeArrowheads="1"/>
          </p:cNvSpPr>
          <p:nvPr/>
        </p:nvSpPr>
        <p:spPr bwMode="auto">
          <a:xfrm>
            <a:off x="6032500" y="3217863"/>
            <a:ext cx="27622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 eaLnBrk="1" hangingPunct="1">
              <a:lnSpc>
                <a:spcPts val="2000"/>
              </a:lnSpc>
              <a:buSzPct val="65000"/>
            </a:pPr>
            <a:r>
              <a:rPr lang="he-IL" altLang="he-IL" sz="1700" b="1" u="sng">
                <a:solidFill>
                  <a:srgbClr val="C00000"/>
                </a:solidFill>
              </a:rPr>
              <a:t>צבא ירדן:</a:t>
            </a:r>
          </a:p>
          <a:p>
            <a:pPr marL="342900" indent="-342900" algn="r" rtl="1" eaLnBrk="1" hangingPunct="1">
              <a:lnSpc>
                <a:spcPts val="2000"/>
              </a:lnSpc>
              <a:buSzPct val="65000"/>
            </a:pPr>
            <a:r>
              <a:rPr lang="he-IL" altLang="he-IL" sz="1700" b="1">
                <a:solidFill>
                  <a:srgbClr val="C00000"/>
                </a:solidFill>
              </a:rPr>
              <a:t>7 חט' חי"ר</a:t>
            </a:r>
          </a:p>
          <a:p>
            <a:pPr marL="342900" indent="-342900" algn="r" rtl="1" eaLnBrk="1" hangingPunct="1">
              <a:lnSpc>
                <a:spcPts val="2000"/>
              </a:lnSpc>
              <a:buSzPct val="65000"/>
            </a:pPr>
            <a:r>
              <a:rPr lang="he-IL" altLang="he-IL" sz="1700" b="1">
                <a:solidFill>
                  <a:srgbClr val="C00000"/>
                </a:solidFill>
              </a:rPr>
              <a:t>2 חטיבות שריון</a:t>
            </a:r>
          </a:p>
          <a:p>
            <a:pPr marL="342900" indent="-342900" algn="r" rtl="1" eaLnBrk="1" hangingPunct="1">
              <a:lnSpc>
                <a:spcPts val="2000"/>
              </a:lnSpc>
              <a:buSzPct val="65000"/>
            </a:pPr>
            <a:r>
              <a:rPr lang="he-IL" altLang="he-IL" sz="1700" b="1">
                <a:solidFill>
                  <a:srgbClr val="C00000"/>
                </a:solidFill>
              </a:rPr>
              <a:t>2 גדודי שריון מרחביים</a:t>
            </a:r>
          </a:p>
          <a:p>
            <a:pPr marL="342900" indent="-342900" algn="r" rtl="1" eaLnBrk="1" hangingPunct="1">
              <a:lnSpc>
                <a:spcPts val="2000"/>
              </a:lnSpc>
              <a:buSzPct val="65000"/>
            </a:pPr>
            <a:r>
              <a:rPr lang="he-IL" altLang="he-IL" sz="1700" b="1">
                <a:solidFill>
                  <a:srgbClr val="C00000"/>
                </a:solidFill>
              </a:rPr>
              <a:t>ת"פ 2 גדודי קומנדו מצרי</a:t>
            </a:r>
          </a:p>
          <a:p>
            <a:pPr marL="342900" indent="-342900" algn="r" rtl="1" eaLnBrk="1" hangingPunct="1">
              <a:lnSpc>
                <a:spcPts val="2000"/>
              </a:lnSpc>
              <a:buSzPct val="65000"/>
            </a:pPr>
            <a:endParaRPr lang="he-IL" altLang="he-IL" sz="1700" b="1">
              <a:solidFill>
                <a:srgbClr val="C00000"/>
              </a:solidFill>
            </a:endParaRPr>
          </a:p>
        </p:txBody>
      </p:sp>
      <p:sp>
        <p:nvSpPr>
          <p:cNvPr id="11282" name="Rectangle 20"/>
          <p:cNvSpPr>
            <a:spLocks noChangeArrowheads="1"/>
          </p:cNvSpPr>
          <p:nvPr/>
        </p:nvSpPr>
        <p:spPr bwMode="auto">
          <a:xfrm>
            <a:off x="4837113" y="2365375"/>
            <a:ext cx="439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/>
              <a:t>40</a:t>
            </a:r>
            <a:endParaRPr lang="he-IL" altLang="he-IL"/>
          </a:p>
        </p:txBody>
      </p:sp>
      <p:sp>
        <p:nvSpPr>
          <p:cNvPr id="11283" name="Rectangle 21"/>
          <p:cNvSpPr>
            <a:spLocks noChangeArrowheads="1"/>
          </p:cNvSpPr>
          <p:nvPr/>
        </p:nvSpPr>
        <p:spPr bwMode="auto">
          <a:xfrm>
            <a:off x="5168900" y="3375025"/>
            <a:ext cx="441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b="1"/>
              <a:t>60</a:t>
            </a:r>
            <a:endParaRPr lang="he-IL" altLang="he-IL"/>
          </a:p>
        </p:txBody>
      </p:sp>
      <p:sp>
        <p:nvSpPr>
          <p:cNvPr id="11284" name="Rectangle 11"/>
          <p:cNvSpPr>
            <a:spLocks noChangeArrowheads="1"/>
          </p:cNvSpPr>
          <p:nvPr/>
        </p:nvSpPr>
        <p:spPr bwMode="auto">
          <a:xfrm>
            <a:off x="2460625" y="4219575"/>
            <a:ext cx="773113" cy="338138"/>
          </a:xfrm>
          <a:prstGeom prst="rect">
            <a:avLst/>
          </a:prstGeom>
          <a:solidFill>
            <a:srgbClr val="FFFF00">
              <a:alpha val="43921"/>
            </a:srgb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1600" b="1">
                <a:solidFill>
                  <a:srgbClr val="0000CC"/>
                </a:solidFill>
              </a:rPr>
              <a:t>חט' 16</a:t>
            </a:r>
            <a:endParaRPr lang="he-IL" altLang="he-IL" sz="160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081088" y="249238"/>
            <a:ext cx="7824787" cy="9731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he-IL"/>
          </a:p>
        </p:txBody>
      </p:sp>
      <p:sp>
        <p:nvSpPr>
          <p:cNvPr id="12291" name="TextBox 4"/>
          <p:cNvSpPr txBox="1">
            <a:spLocks noChangeArrowheads="1"/>
          </p:cNvSpPr>
          <p:nvPr/>
        </p:nvSpPr>
        <p:spPr bwMode="auto">
          <a:xfrm>
            <a:off x="2490788" y="403225"/>
            <a:ext cx="61261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 eaLnBrk="1" hangingPunct="1"/>
            <a:r>
              <a:rPr lang="he-IL" altLang="he-IL" sz="2800" b="1" i="1"/>
              <a:t>הערכת מצב בנושא ירושלים מגננת "סדן"</a:t>
            </a:r>
          </a:p>
        </p:txBody>
      </p:sp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1330325" y="844550"/>
            <a:ext cx="72866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 eaLnBrk="1" hangingPunct="1">
              <a:lnSpc>
                <a:spcPts val="2400"/>
              </a:lnSpc>
              <a:buSzPct val="65000"/>
            </a:pPr>
            <a:r>
              <a:rPr lang="he-IL" altLang="he-IL" b="1"/>
              <a:t>מפקד פיקוד מרכז האלוף עוזי נרקיס 4 ביוני 1967 20:00</a:t>
            </a: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351088" y="1698625"/>
            <a:ext cx="6265862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 rtl="1" eaLnBrk="1" hangingPunct="1">
              <a:lnSpc>
                <a:spcPts val="3000"/>
              </a:lnSpc>
              <a:buSzPct val="65000"/>
              <a:buFont typeface="Wingdings" pitchFamily="2" charset="2"/>
              <a:buChar char="v"/>
            </a:pPr>
            <a:r>
              <a:rPr lang="he-IL" altLang="he-IL" b="1" dirty="0"/>
              <a:t>שתי נקודות החולשה של מערך צה"ל </a:t>
            </a:r>
            <a:r>
              <a:rPr lang="he-IL" altLang="he-IL" b="1" dirty="0" err="1"/>
              <a:t>באיזור</a:t>
            </a:r>
            <a:r>
              <a:rPr lang="he-IL" altLang="he-IL" b="1" dirty="0"/>
              <a:t> ירושלים הינן:</a:t>
            </a:r>
          </a:p>
          <a:p>
            <a:pPr marL="342900" indent="-342900" algn="r" rtl="1" eaLnBrk="1" hangingPunct="1">
              <a:lnSpc>
                <a:spcPts val="3000"/>
              </a:lnSpc>
              <a:buSzPct val="65000"/>
              <a:buFont typeface="Wingdings" pitchFamily="2" charset="2"/>
              <a:buChar char="v"/>
            </a:pPr>
            <a:endParaRPr lang="he-IL" altLang="he-IL" b="1" dirty="0"/>
          </a:p>
          <a:p>
            <a:pPr marL="342900" indent="-342900" algn="r" rtl="1" eaLnBrk="1" hangingPunct="1">
              <a:lnSpc>
                <a:spcPts val="3000"/>
              </a:lnSpc>
              <a:buSzPct val="65000"/>
              <a:buFont typeface="Wingdings" pitchFamily="2" charset="2"/>
              <a:buChar char="v"/>
            </a:pPr>
            <a:r>
              <a:rPr lang="he-IL" altLang="he-IL" b="1" u="sng" dirty="0"/>
              <a:t>מובלעת הר הצופים</a:t>
            </a:r>
          </a:p>
          <a:p>
            <a:pPr marL="800100" lvl="1" indent="-342900" algn="r" rtl="1" eaLnBrk="1" hangingPunct="1">
              <a:lnSpc>
                <a:spcPts val="3000"/>
              </a:lnSpc>
              <a:buSzPct val="65000"/>
              <a:buFont typeface="Wingdings" pitchFamily="2" charset="2"/>
              <a:buChar char="v"/>
            </a:pPr>
            <a:r>
              <a:rPr lang="he-IL" altLang="he-IL" b="1" dirty="0"/>
              <a:t>בידודה של המובלעת מהווה פיתוי לכיבושה </a:t>
            </a:r>
            <a:r>
              <a:rPr lang="he-IL" altLang="he-IL" b="1" dirty="0" smtClean="0"/>
              <a:t>שיהיה </a:t>
            </a:r>
            <a:r>
              <a:rPr lang="he-IL" altLang="he-IL" b="1" dirty="0"/>
              <a:t>פגיעה תדמיתית חמורה לישראל.</a:t>
            </a:r>
          </a:p>
          <a:p>
            <a:pPr marL="342900" indent="-342900" algn="r" rtl="1" eaLnBrk="1" hangingPunct="1">
              <a:lnSpc>
                <a:spcPts val="3000"/>
              </a:lnSpc>
              <a:buSzPct val="65000"/>
              <a:buFont typeface="Wingdings" pitchFamily="2" charset="2"/>
              <a:buChar char="v"/>
            </a:pPr>
            <a:r>
              <a:rPr lang="he-IL" altLang="he-IL" b="1" u="sng" dirty="0"/>
              <a:t>איזור ארמון הנציב</a:t>
            </a:r>
          </a:p>
          <a:p>
            <a:pPr marL="800100" lvl="1" indent="-342900" algn="r" rtl="1" eaLnBrk="1" hangingPunct="1">
              <a:lnSpc>
                <a:spcPts val="3000"/>
              </a:lnSpc>
              <a:buSzPct val="65000"/>
              <a:buFont typeface="Wingdings" pitchFamily="2" charset="2"/>
              <a:buChar char="v"/>
            </a:pPr>
            <a:r>
              <a:rPr lang="he-IL" altLang="he-IL" b="1" dirty="0"/>
              <a:t>חשש מהשתלטות ירדנית על ארמון הנציב - אשר תהווה מקפצה לכיבוש דרום ירושלים.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build="p"/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3118</TotalTime>
  <Words>3179</Words>
  <Application>Microsoft Office PowerPoint</Application>
  <PresentationFormat>‫הצגה על המסך (4:3)</PresentationFormat>
  <Paragraphs>647</Paragraphs>
  <Slides>42</Slides>
  <Notes>0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42</vt:i4>
      </vt:variant>
    </vt:vector>
  </HeadingPairs>
  <TitlesOfParts>
    <vt:vector size="43" baseType="lpstr">
      <vt:lpstr>Office Theme</vt:lpstr>
      <vt:lpstr>שקופית 1</vt:lpstr>
      <vt:lpstr>שקופית 2</vt:lpstr>
      <vt:lpstr>שקופית 3</vt:lpstr>
      <vt:lpstr>שקופית 4</vt:lpstr>
      <vt:lpstr>שקופית 5</vt:lpstr>
      <vt:lpstr>שקופית 6</vt:lpstr>
      <vt:lpstr>שקופית 7</vt:lpstr>
      <vt:lpstr>שקופית 8</vt:lpstr>
      <vt:lpstr>שקופית 9</vt:lpstr>
      <vt:lpstr>שקופית 10</vt:lpstr>
      <vt:lpstr>שקופית 11</vt:lpstr>
      <vt:lpstr>שקופית 12</vt:lpstr>
      <vt:lpstr>שקופית 13</vt:lpstr>
      <vt:lpstr>שקופית 14</vt:lpstr>
      <vt:lpstr>שקופית 15</vt:lpstr>
      <vt:lpstr>שקופית 16</vt:lpstr>
      <vt:lpstr>שקופית 17</vt:lpstr>
      <vt:lpstr>שקופית 18</vt:lpstr>
      <vt:lpstr>שקופית 19</vt:lpstr>
      <vt:lpstr>שקופית 20</vt:lpstr>
      <vt:lpstr>שקופית 21</vt:lpstr>
      <vt:lpstr>שקופית 22</vt:lpstr>
      <vt:lpstr>שקופית 23</vt:lpstr>
      <vt:lpstr>שקופית 24</vt:lpstr>
      <vt:lpstr>שקופית 25</vt:lpstr>
      <vt:lpstr>שקופית 26</vt:lpstr>
      <vt:lpstr>שקופית 27</vt:lpstr>
      <vt:lpstr>שקופית 28</vt:lpstr>
      <vt:lpstr>שקופית 29</vt:lpstr>
      <vt:lpstr>שקופית 30</vt:lpstr>
      <vt:lpstr>שקופית 31</vt:lpstr>
      <vt:lpstr>שקופית 32</vt:lpstr>
      <vt:lpstr>שקופית 33</vt:lpstr>
      <vt:lpstr>שקופית 34</vt:lpstr>
      <vt:lpstr>שקופית 35</vt:lpstr>
      <vt:lpstr>שקופית 36</vt:lpstr>
      <vt:lpstr>שקופית 37</vt:lpstr>
      <vt:lpstr>שקופית 38</vt:lpstr>
      <vt:lpstr>שקופית 39</vt:lpstr>
      <vt:lpstr>שקופית 40</vt:lpstr>
      <vt:lpstr>שקופית 41</vt:lpstr>
      <vt:lpstr>שקופית 42</vt:lpstr>
    </vt:vector>
  </TitlesOfParts>
  <Company>shapira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naomi shapira</dc:creator>
  <cp:lastModifiedBy>Yosi</cp:lastModifiedBy>
  <cp:revision>565</cp:revision>
  <dcterms:created xsi:type="dcterms:W3CDTF">2009-07-14T10:19:32Z</dcterms:created>
  <dcterms:modified xsi:type="dcterms:W3CDTF">2021-04-22T08:51:37Z</dcterms:modified>
</cp:coreProperties>
</file>